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319" r:id="rId3"/>
    <p:sldId id="320" r:id="rId4"/>
    <p:sldId id="322" r:id="rId5"/>
    <p:sldId id="321" r:id="rId6"/>
    <p:sldId id="335" r:id="rId7"/>
    <p:sldId id="323" r:id="rId8"/>
    <p:sldId id="257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316" r:id="rId31"/>
    <p:sldId id="317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8" r:id="rId47"/>
    <p:sldId id="299" r:id="rId48"/>
    <p:sldId id="300" r:id="rId49"/>
    <p:sldId id="301" r:id="rId50"/>
    <p:sldId id="302" r:id="rId51"/>
    <p:sldId id="306" r:id="rId52"/>
    <p:sldId id="307" r:id="rId53"/>
    <p:sldId id="308" r:id="rId54"/>
    <p:sldId id="314" r:id="rId55"/>
    <p:sldId id="311" r:id="rId56"/>
    <p:sldId id="312" r:id="rId57"/>
    <p:sldId id="313" r:id="rId58"/>
    <p:sldId id="309" r:id="rId59"/>
    <p:sldId id="310" r:id="rId60"/>
    <p:sldId id="315" r:id="rId61"/>
    <p:sldId id="271" r:id="rId6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162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493CB1-3E10-4D3A-931E-EA917DCFFFAA}" type="datetimeFigureOut">
              <a:rPr lang="de-DE"/>
              <a:pPr>
                <a:defRPr/>
              </a:pPr>
              <a:t>12.12.2018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8E66ED-5FF7-452A-8259-4D99261C29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703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16AD0-CC0E-4369-927E-636DE74B42A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6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05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88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10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CE264-41C6-406E-B4DF-863623C1318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34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795475-669F-4114-8DB0-25288AAAAC92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08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4B5E5-E1D5-4C90-8A99-6151120ADCC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72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F10BB-F022-48B7-A83B-AA0CA1B1047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00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67E25-327D-4E66-A10D-99FF50303C6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95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DE4E5-FC30-477F-951E-3B00852BED5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34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6C6BE-7355-40C2-992E-180781C7A4B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0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E2978-9426-4D40-83E7-63356F30BDC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785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3F10E-9E2F-42A7-A41E-16E5E691EAFE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83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DF7597-714B-4665-BD89-8B0CAC22855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770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7E35B-C9A8-4466-84AF-7DF0FBC23A2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71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1372C8-C02F-4F28-8EBB-20055E70BD72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392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CF07F-7A27-458C-9713-43FB5138399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28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741C-2D4D-46F3-9F49-A9B7AA82CF4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219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F96B0-6D4A-41D4-80A4-0489A804A70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886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852F-C415-4F52-8D0C-6AC2F34D2235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130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827FD-CAB4-4F96-B7B4-CB717F9EE89B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3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868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951FE-8A75-4C63-8FD2-B0FBFFEA2384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075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BA321-3CB0-450E-8A35-30E6B7785FB1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707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0433D-000A-4D9C-BE86-E3BDFEDA69B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955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1033-F3D7-4AD0-98B1-CF825D449D59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148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CF2C8-5E12-4A24-8949-97E5E38E876F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293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CA7E7-81E2-4661-A452-E06E7553225D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59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52551-8690-4B34-8BAE-96049B8B87E1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3951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EF6B2-10C1-47AB-A5D1-B9C05B4B182F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64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6AD32-48CF-486C-AE40-442DBD0543A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633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07568-D0F6-4A3C-AAD3-45A3F8C1AE4A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63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604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DD40C-82D8-4E84-ADA3-5DE78104717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9690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B6F2B-D664-4472-B3DF-69D06B50B2C8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163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9DB51-CBBA-41C2-A8C9-B58E4735B882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701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68A4E-534A-4DF6-8F96-125E7E233A04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06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30031-7669-4225-864B-C0899243EAF2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415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9331B5-742D-4300-9378-080F69C9D7AE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67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BC5FC-4F4B-464D-A9AF-A68B23591D35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6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61A7C-FB54-4AA9-80B4-FD241A851610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5967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56F41-6D7C-4117-9A12-9D9AA2D8CBA0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172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C0A96-792C-4909-8B5C-9D757BDC1CB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65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123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DF959-11CD-4A9F-A078-AE2370BFEB3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37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0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8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37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67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1008112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387" y="3933056"/>
            <a:ext cx="7772400" cy="12241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524625"/>
            <a:ext cx="8785225" cy="2174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3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97F4-BF7F-405E-AE0D-86877ECA12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5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6802015" cy="23042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02015" cy="66630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75EE-645F-4B48-AF50-78D3902A6F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43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3888432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3968" y="2132856"/>
            <a:ext cx="3744416" cy="4176464"/>
          </a:xfrm>
          <a:noFill/>
          <a:ln>
            <a:noFill/>
          </a:ln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sz="1800" dirty="0" smtClean="0"/>
            </a:lvl4pPr>
            <a:lvl5pPr>
              <a:defRPr lang="de-DE" sz="1800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963F-4667-4833-9E5F-42BF06A0E7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51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3816424" cy="5677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512" y="2852936"/>
            <a:ext cx="3816424" cy="34472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11960" y="2132856"/>
            <a:ext cx="3816424" cy="5677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11960" y="2852936"/>
            <a:ext cx="3805063" cy="3447232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e-DE" sz="2400" smtClean="0"/>
            </a:lvl1pPr>
            <a:lvl2pPr>
              <a:defRPr lang="de-DE" sz="2000" smtClean="0"/>
            </a:lvl2pPr>
            <a:lvl3pPr>
              <a:defRPr lang="de-DE" sz="1800" smtClean="0"/>
            </a:lvl3pPr>
            <a:lvl4pPr>
              <a:defRPr lang="de-DE" sz="1600" smtClean="0"/>
            </a:lvl4pPr>
            <a:lvl5pPr>
              <a:defRPr lang="de-DE"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0C90-BBB9-4906-BEE3-EBE9F83856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60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E400-1E58-4924-A936-D4C297C311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0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7923-B2A9-4CF3-A601-2F9AF29FCA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704856" cy="354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23528" y="1340768"/>
            <a:ext cx="7704856" cy="39604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7704856" cy="502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A562-1076-4E18-BBC5-60400E51C0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9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787717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9225" y="1989138"/>
            <a:ext cx="78787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95513" y="6524625"/>
            <a:ext cx="4824412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388" y="6524625"/>
            <a:ext cx="1944687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53263" y="6524625"/>
            <a:ext cx="998537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42903D-4C8E-41E5-B714-D3C4F20759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Grafik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3025"/>
            <a:ext cx="55022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8"/>
          <a:stretch>
            <a:fillRect/>
          </a:stretch>
        </p:blipFill>
        <p:spPr bwMode="auto">
          <a:xfrm>
            <a:off x="4316413" y="1588"/>
            <a:ext cx="48228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e-DE" sz="3600" b="1" kern="1200" dirty="0">
          <a:solidFill>
            <a:srgbClr val="8989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v.bayern.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v.bayern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5"/>
          <p:cNvSpPr>
            <a:spLocks noGrp="1"/>
          </p:cNvSpPr>
          <p:nvPr>
            <p:ph type="subTitle" idx="1"/>
          </p:nvPr>
        </p:nvSpPr>
        <p:spPr>
          <a:xfrm>
            <a:off x="684213" y="5516563"/>
            <a:ext cx="8459787" cy="11525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Martin Pabst, </a:t>
            </a:r>
          </a:p>
          <a:p>
            <a:pPr>
              <a:defRPr/>
            </a:pPr>
            <a:r>
              <a:rPr lang="de-DE" dirty="0" smtClean="0"/>
              <a:t>Christoph-</a:t>
            </a:r>
            <a:r>
              <a:rPr lang="de-DE" dirty="0" err="1" smtClean="0"/>
              <a:t>Scheiner</a:t>
            </a:r>
            <a:r>
              <a:rPr lang="de-DE" dirty="0" smtClean="0"/>
              <a:t>-Gymnasium Ingolstadt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84213" y="3284984"/>
            <a:ext cx="7772400" cy="2232248"/>
          </a:xfrm>
        </p:spPr>
        <p:txBody>
          <a:bodyPr/>
          <a:lstStyle/>
          <a:p>
            <a:pPr>
              <a:defRPr/>
            </a:pPr>
            <a:r>
              <a:rPr dirty="0" smtClean="0"/>
              <a:t>T</a:t>
            </a:r>
            <a:r>
              <a:rPr lang="de-DE" dirty="0" smtClean="0"/>
              <a:t>a</a:t>
            </a:r>
            <a:r>
              <a:rPr dirty="0" smtClean="0"/>
              <a:t>gung  für neue Schulleiter/innen und Stellvertreter/innen</a:t>
            </a:r>
            <a:br>
              <a:rPr dirty="0" smtClean="0"/>
            </a:br>
            <a:r>
              <a:rPr lang="de-DE" dirty="0" smtClean="0"/>
              <a:t>am </a:t>
            </a:r>
            <a:r>
              <a:rPr lang="de-DE" dirty="0" smtClean="0"/>
              <a:t>14.12.2018</a:t>
            </a:r>
            <a:endParaRPr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669503" cy="4681339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2573"/>
            <a:ext cx="4870900" cy="4674096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68961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ASV-Multiplikatoren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2132856"/>
            <a:ext cx="200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4"/>
              </a:rPr>
              <a:t>www.asv.bayern.de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4860032" y="4941168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1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ASV-Multiplikatoren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9" y="1927730"/>
            <a:ext cx="7856901" cy="3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ASV-Forum</a:t>
            </a:r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7"/>
            <a:ext cx="50482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741944" y="1936928"/>
            <a:ext cx="12858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1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6928"/>
            <a:ext cx="7896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ASV-Forum</a:t>
            </a:r>
            <a:endParaRPr dirty="0"/>
          </a:p>
        </p:txBody>
      </p:sp>
      <p:sp>
        <p:nvSpPr>
          <p:cNvPr id="4" name="Ellipse 3"/>
          <p:cNvSpPr/>
          <p:nvPr/>
        </p:nvSpPr>
        <p:spPr>
          <a:xfrm>
            <a:off x="6228184" y="3120872"/>
            <a:ext cx="12858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ASV-Forum</a:t>
            </a: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1"/>
          <a:stretch/>
        </p:blipFill>
        <p:spPr bwMode="auto">
          <a:xfrm>
            <a:off x="536773" y="1855666"/>
            <a:ext cx="8067675" cy="49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3. Das neue Oberstufenmodul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993187" cy="719137"/>
          </a:xfrm>
        </p:spPr>
        <p:txBody>
          <a:bodyPr/>
          <a:lstStyle/>
          <a:p>
            <a:r>
              <a:rPr lang="de-DE" dirty="0" smtClean="0"/>
              <a:t>Datenmodell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07704" y="2033490"/>
            <a:ext cx="1389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Fachangebot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6557" y="4625778"/>
            <a:ext cx="2569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Kurse </a:t>
            </a:r>
          </a:p>
          <a:p>
            <a:pPr algn="ctr"/>
            <a:r>
              <a:rPr lang="de-DE" dirty="0" smtClean="0"/>
              <a:t>( = Unterrichtselemente!)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5" idx="2"/>
          </p:cNvCxnSpPr>
          <p:nvPr/>
        </p:nvCxnSpPr>
        <p:spPr>
          <a:xfrm flipH="1">
            <a:off x="1802701" y="2402822"/>
            <a:ext cx="1" cy="862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6" idx="0"/>
          </p:cNvCxnSpPr>
          <p:nvPr/>
        </p:nvCxnSpPr>
        <p:spPr>
          <a:xfrm flipH="1">
            <a:off x="1791460" y="3634201"/>
            <a:ext cx="11241" cy="991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259632" y="3264869"/>
            <a:ext cx="10607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Fachwahl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283968" y="4764277"/>
            <a:ext cx="12028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Leistungen</a:t>
            </a:r>
            <a:endParaRPr lang="de-DE" dirty="0"/>
          </a:p>
        </p:txBody>
      </p:sp>
      <p:cxnSp>
        <p:nvCxnSpPr>
          <p:cNvPr id="18" name="Gerade Verbindung mit Pfeil 17"/>
          <p:cNvCxnSpPr>
            <a:stCxn id="6" idx="3"/>
            <a:endCxn id="17" idx="1"/>
          </p:cNvCxnSpPr>
          <p:nvPr/>
        </p:nvCxnSpPr>
        <p:spPr>
          <a:xfrm flipV="1">
            <a:off x="3076363" y="4948943"/>
            <a:ext cx="12076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222711" y="3264869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Einbringung</a:t>
            </a:r>
            <a:endParaRPr lang="de-DE" dirty="0"/>
          </a:p>
        </p:txBody>
      </p:sp>
      <p:cxnSp>
        <p:nvCxnSpPr>
          <p:cNvPr id="22" name="Gerade Verbindung mit Pfeil 21"/>
          <p:cNvCxnSpPr>
            <a:stCxn id="17" idx="0"/>
            <a:endCxn id="21" idx="2"/>
          </p:cNvCxnSpPr>
          <p:nvPr/>
        </p:nvCxnSpPr>
        <p:spPr>
          <a:xfrm flipH="1" flipV="1">
            <a:off x="4877698" y="3634201"/>
            <a:ext cx="7717" cy="1130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98023" y="2029341"/>
            <a:ext cx="1774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Abiturergebnisse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6832900" y="3264869"/>
            <a:ext cx="14682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Abiturzeugnis</a:t>
            </a:r>
            <a:endParaRPr lang="de-DE" dirty="0"/>
          </a:p>
        </p:txBody>
      </p:sp>
      <p:cxnSp>
        <p:nvCxnSpPr>
          <p:cNvPr id="31" name="Gerade Verbindung mit Pfeil 30"/>
          <p:cNvCxnSpPr>
            <a:endCxn id="26" idx="1"/>
          </p:cNvCxnSpPr>
          <p:nvPr/>
        </p:nvCxnSpPr>
        <p:spPr>
          <a:xfrm flipV="1">
            <a:off x="2320372" y="2214007"/>
            <a:ext cx="1677651" cy="1235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6" idx="3"/>
            <a:endCxn id="30" idx="0"/>
          </p:cNvCxnSpPr>
          <p:nvPr/>
        </p:nvCxnSpPr>
        <p:spPr>
          <a:xfrm>
            <a:off x="5772804" y="2214007"/>
            <a:ext cx="1794240" cy="1050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endCxn id="30" idx="1"/>
          </p:cNvCxnSpPr>
          <p:nvPr/>
        </p:nvCxnSpPr>
        <p:spPr>
          <a:xfrm>
            <a:off x="5532684" y="3449535"/>
            <a:ext cx="1300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7" idx="3"/>
            <a:endCxn id="30" idx="2"/>
          </p:cNvCxnSpPr>
          <p:nvPr/>
        </p:nvCxnSpPr>
        <p:spPr>
          <a:xfrm flipV="1">
            <a:off x="5486861" y="3634201"/>
            <a:ext cx="2080183" cy="1314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993187" cy="719137"/>
          </a:xfrm>
        </p:spPr>
        <p:txBody>
          <a:bodyPr/>
          <a:lstStyle/>
          <a:p>
            <a:r>
              <a:rPr lang="de-DE" dirty="0" smtClean="0"/>
              <a:t>Masken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2132856"/>
            <a:ext cx="20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Siehe Anwendung…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2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DF7F-D83C-48F7-B4B6-56F08B5CAB2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Inhalt</a:t>
            </a:r>
            <a:endParaRPr dirty="0"/>
          </a:p>
        </p:txBody>
      </p:sp>
      <p:sp>
        <p:nvSpPr>
          <p:cNvPr id="4100" name="Inhaltsplatzhalter 2"/>
          <p:cNvSpPr>
            <a:spLocks noGrp="1"/>
          </p:cNvSpPr>
          <p:nvPr>
            <p:ph idx="1"/>
          </p:nvPr>
        </p:nvSpPr>
        <p:spPr>
          <a:xfrm>
            <a:off x="796975" y="1989138"/>
            <a:ext cx="7375426" cy="42481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Systemlandschaft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Dokumentation/Hilfestellung</a:t>
            </a:r>
            <a:endParaRPr lang="de-DE" altLang="de-DE" dirty="0">
              <a:cs typeface="Arial" charset="0"/>
            </a:endParaRP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Neu: Oberstufenmodul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Tipps zum praktischen Arbeiten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Filter/Suche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Exportformate/Excel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4. Tipps zum Umgang mit ASV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9542B-C684-4063-87BF-6F2CCE0EC8D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a. Sonderzeichen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Der Name der Schülerin „Frédérique </a:t>
            </a:r>
            <a:r>
              <a:rPr lang="de-DE" altLang="de-DE" dirty="0" err="1" smtClean="0">
                <a:cs typeface="Arial" charset="0"/>
              </a:rPr>
              <a:t>Garçon</a:t>
            </a:r>
            <a:r>
              <a:rPr lang="de-DE" altLang="de-DE" dirty="0" smtClean="0">
                <a:cs typeface="Arial" charset="0"/>
              </a:rPr>
              <a:t>“ soll eingegeben werden.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Die F8-Taste</a:t>
            </a:r>
            <a:r>
              <a:rPr lang="de-DE" altLang="de-DE" dirty="0">
                <a:cs typeface="Arial" charset="0"/>
              </a:rPr>
              <a:t> </a:t>
            </a:r>
            <a:r>
              <a:rPr lang="de-DE" altLang="de-DE" dirty="0" smtClean="0">
                <a:cs typeface="Arial" charset="0"/>
              </a:rPr>
              <a:t>zeigt in jedem Eingabefeld eine Liste mit Sonderzeichen</a:t>
            </a:r>
            <a:endParaRPr lang="de-DE" altLang="de-DE" dirty="0">
              <a:cs typeface="Arial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44100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6FC78-1AA5-49C8-BE70-16EDFB02F1F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b. Aushängen von Fenstern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6638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2 Module sollen gleichzeitig nebeneinander angezeigt werden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Ein- und Aushängen von Modulfenstern</a:t>
            </a:r>
          </a:p>
          <a:p>
            <a:pPr marL="1346200" indent="-1346200">
              <a:buFont typeface="Arial" charset="0"/>
              <a:buNone/>
              <a:defRPr/>
            </a:pPr>
            <a:endParaRPr lang="de-DE" altLang="de-DE" dirty="0">
              <a:cs typeface="Arial" charset="0"/>
            </a:endParaRP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dirty="0" smtClean="0">
                <a:cs typeface="Arial" charset="0"/>
              </a:rPr>
              <a:t>Aushängen				Wieder einhängen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5050"/>
            <a:ext cx="1295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11700"/>
            <a:ext cx="1277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4833B-5DAD-4073-8DA4-492DE8A9E0F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Prüfung des aktuellen Datensatzes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735262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Erfasster Wer ist plausibel, aber was sagt die Datenprüfung bei der Oktoberstatistik dazu?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Schnelle Prüfung einzelner Datensätze mit dem „Auge“-Button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3009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86288"/>
            <a:ext cx="7943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933825"/>
            <a:ext cx="1044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152F-C631-49D4-B982-A7ED3B44D0D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Eine neue Schülerin wird erfasst. Der Name der Herkunftsschule fehlt noch und wird nachgereicht.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Setzen einer Wiedervorlage.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13D4C-0329-4684-AA10-E1FBAC64F7D1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Cursor ins Feld „Herkunftsschule“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„Glocke“-Button in der Toolbar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Details zur Wiedervorlage erfassen</a:t>
            </a:r>
          </a:p>
          <a:p>
            <a:pPr marL="355600" indent="-355600">
              <a:buFont typeface="Arial" charset="0"/>
              <a:buAutoNum type="arabicPeriod"/>
              <a:defRPr/>
            </a:pPr>
            <a:endParaRPr lang="de-DE" altLang="de-DE" b="1" dirty="0" smtClean="0">
              <a:cs typeface="Arial" charset="0"/>
            </a:endParaRPr>
          </a:p>
          <a:p>
            <a:pPr marL="444500" indent="-44450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28813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48088"/>
            <a:ext cx="9077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F5732-17BB-4203-AE94-0CBDAA045EE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Cursor ins Feld „Herkunftsschule“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„Glocke“-Button in der Toolbar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Details zur Wiedervorlage erfassen</a:t>
            </a:r>
          </a:p>
          <a:p>
            <a:pPr marL="355600" indent="-355600">
              <a:buFont typeface="Arial" charset="0"/>
              <a:buAutoNum type="arabicPeriod"/>
              <a:defRPr/>
            </a:pPr>
            <a:endParaRPr lang="de-DE" altLang="de-DE" b="1" dirty="0" smtClean="0">
              <a:cs typeface="Arial" charset="0"/>
            </a:endParaRPr>
          </a:p>
          <a:p>
            <a:pPr marL="444500" indent="-44450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28813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48088"/>
            <a:ext cx="9077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84763"/>
            <a:ext cx="91090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B4E63-BA24-4FB4-AEC9-85429703552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Anzeige der 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>
                <a:cs typeface="Arial" charset="0"/>
              </a:rPr>
              <a:t>Beim Programmstart (falls gewählt) oder</a:t>
            </a:r>
          </a:p>
          <a:p>
            <a:pPr>
              <a:defRPr/>
            </a:pPr>
            <a:r>
              <a:rPr lang="de-DE" altLang="de-DE" b="1" dirty="0" smtClean="0">
                <a:cs typeface="Arial" charset="0"/>
              </a:rPr>
              <a:t>Datei-&gt;Verwaltung-&gt;</a:t>
            </a:r>
            <a:br>
              <a:rPr lang="de-DE" altLang="de-DE" b="1" dirty="0" smtClean="0">
                <a:cs typeface="Arial" charset="0"/>
              </a:rPr>
            </a:br>
            <a:r>
              <a:rPr lang="de-DE" altLang="de-DE" b="1" dirty="0" smtClean="0">
                <a:cs typeface="Arial" charset="0"/>
              </a:rPr>
              <a:t>Wiedervorlageverwaltung</a:t>
            </a:r>
          </a:p>
          <a:p>
            <a:pPr marL="444500" indent="-44450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565400"/>
            <a:ext cx="43338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5AA8B-FA87-457F-B7DD-1AD711EF4342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e. Tabellenansicht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18002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Schneller Überblick über die Teilnahme am Religionsunterricht (oder ein anderes Merkmal) aller Schüler einer oder mehrerer Klasse/n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Tabellenmodus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8500"/>
            <a:ext cx="53276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1F7E8-313F-4E90-8C97-A13A2C55B59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e. Tabellenansicht</a:t>
            </a:r>
            <a:endParaRPr dirty="0"/>
          </a:p>
        </p:txBody>
      </p:sp>
      <p:sp>
        <p:nvSpPr>
          <p:cNvPr id="17412" name="Inhaltsplatzhalter 1"/>
          <p:cNvSpPr>
            <a:spLocks noGrp="1"/>
          </p:cNvSpPr>
          <p:nvPr>
            <p:ph idx="1"/>
          </p:nvPr>
        </p:nvSpPr>
        <p:spPr>
          <a:xfrm>
            <a:off x="149225" y="1989138"/>
            <a:ext cx="7878763" cy="4608512"/>
          </a:xfrm>
        </p:spPr>
        <p:txBody>
          <a:bodyPr/>
          <a:lstStyle/>
          <a:p>
            <a:pPr marL="1168400" indent="-11684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Tipp 1: </a:t>
            </a:r>
            <a:r>
              <a:rPr lang="de-DE" altLang="de-DE" smtClean="0">
                <a:cs typeface="Arial" charset="0"/>
              </a:rPr>
              <a:t>	Befindet man sich vor dem Öffnen der Tabellenansicht im Bearbeitungsmodus, so kann man die meisten Merkmale in der Tabelle sogar 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editieren.</a:t>
            </a:r>
            <a:br>
              <a:rPr lang="de-DE" altLang="de-DE" smtClean="0">
                <a:cs typeface="Arial" charset="0"/>
              </a:rPr>
            </a:br>
            <a:endParaRPr lang="de-DE" altLang="de-DE" smtClean="0">
              <a:cs typeface="Arial" charset="0"/>
            </a:endParaRPr>
          </a:p>
          <a:p>
            <a:pPr marL="1168400" indent="-11684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Tipp 2:</a:t>
            </a:r>
            <a:r>
              <a:rPr lang="de-DE" altLang="de-DE" smtClean="0">
                <a:cs typeface="Arial" charset="0"/>
              </a:rPr>
              <a:t>	Sortieren 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durch Klick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auf die 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Spaltenköpfe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53990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1. Systemlandschaft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1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8" name="Picture 8" descr="German road warning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341438"/>
            <a:ext cx="59817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685F-538B-453C-8778-79909A300A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f. Suche von Schülern in ASD</a:t>
            </a:r>
            <a:endParaRPr dirty="0"/>
          </a:p>
        </p:txBody>
      </p:sp>
      <p:sp>
        <p:nvSpPr>
          <p:cNvPr id="18437" name="Inhaltsplatzhalter 1"/>
          <p:cNvSpPr>
            <a:spLocks noGrp="1"/>
          </p:cNvSpPr>
          <p:nvPr>
            <p:ph idx="1"/>
          </p:nvPr>
        </p:nvSpPr>
        <p:spPr>
          <a:xfrm>
            <a:off x="149225" y="1989138"/>
            <a:ext cx="8526463" cy="882650"/>
          </a:xfrm>
        </p:spPr>
        <p:txBody>
          <a:bodyPr/>
          <a:lstStyle/>
          <a:p>
            <a:pPr marL="1524000" indent="-15240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Problem: 	</a:t>
            </a:r>
            <a:r>
              <a:rPr lang="de-DE" altLang="de-DE" smtClean="0">
                <a:cs typeface="Arial" charset="0"/>
              </a:rPr>
              <a:t>Das Feld „geboren in“ im Schülermodul ist ein Freitextfeld: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35300"/>
            <a:ext cx="36718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881438"/>
            <a:ext cx="3533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997200"/>
            <a:ext cx="3594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529138"/>
            <a:ext cx="3548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099050"/>
            <a:ext cx="3533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149225" y="5589588"/>
            <a:ext cx="85264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0" indent="-15240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 b="1"/>
              <a:t>Folge: 	</a:t>
            </a:r>
            <a:r>
              <a:rPr lang="de-DE" altLang="de-DE"/>
              <a:t>Schule A findet den Schülerdatensatz von Schule B nicht zuverlässig.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617A-24E5-4BE6-87E7-C01670BF67F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f. Suche von Schülern in ASD</a:t>
            </a:r>
            <a:endParaRPr dirty="0"/>
          </a:p>
        </p:txBody>
      </p:sp>
      <p:sp>
        <p:nvSpPr>
          <p:cNvPr id="19460" name="Inhaltsplatzhalter 1"/>
          <p:cNvSpPr>
            <a:spLocks noGrp="1"/>
          </p:cNvSpPr>
          <p:nvPr>
            <p:ph idx="1"/>
          </p:nvPr>
        </p:nvSpPr>
        <p:spPr>
          <a:xfrm>
            <a:off x="149225" y="1989138"/>
            <a:ext cx="8526463" cy="882650"/>
          </a:xfrm>
        </p:spPr>
        <p:txBody>
          <a:bodyPr/>
          <a:lstStyle/>
          <a:p>
            <a:pPr marL="1168400" indent="-11684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Tipp: 	</a:t>
            </a:r>
            <a:r>
              <a:rPr lang="de-DE" altLang="de-DE" smtClean="0">
                <a:cs typeface="Arial" charset="0"/>
              </a:rPr>
              <a:t>Das Feld „Geburtsort“ beim Suchen von Schülern in ASD ist </a:t>
            </a:r>
            <a:r>
              <a:rPr lang="de-DE" altLang="de-DE" b="1" smtClean="0">
                <a:cs typeface="Arial" charset="0"/>
              </a:rPr>
              <a:t>kein</a:t>
            </a:r>
            <a:r>
              <a:rPr lang="de-DE" altLang="de-DE" smtClean="0">
                <a:cs typeface="Arial" charset="0"/>
              </a:rPr>
              <a:t> Pflichtfeld!</a:t>
            </a:r>
          </a:p>
        </p:txBody>
      </p:sp>
      <p:pic>
        <p:nvPicPr>
          <p:cNvPr id="19461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569595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5. Filter/Suche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781A-A4EC-4B46-A5E3-900F83356AA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a. Zweck</a:t>
            </a:r>
            <a:endParaRPr dirty="0"/>
          </a:p>
        </p:txBody>
      </p:sp>
      <p:sp>
        <p:nvSpPr>
          <p:cNvPr id="21508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1079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Filter und Suche schränkt die im Navigator angezeigte Menge an Datensätzen (z.B. Schüler) ein.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32956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9"/>
          <a:stretch>
            <a:fillRect/>
          </a:stretch>
        </p:blipFill>
        <p:spPr bwMode="auto">
          <a:xfrm>
            <a:off x="5773738" y="3082925"/>
            <a:ext cx="31908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3851275" y="4602163"/>
            <a:ext cx="165735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Inhaltsplatzhalter 2"/>
          <p:cNvSpPr txBox="1">
            <a:spLocks/>
          </p:cNvSpPr>
          <p:nvPr/>
        </p:nvSpPr>
        <p:spPr bwMode="auto">
          <a:xfrm>
            <a:off x="3492500" y="3716338"/>
            <a:ext cx="2336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de-DE" altLang="de-DE" sz="2400" b="1"/>
              <a:t>Filter</a:t>
            </a:r>
            <a:br>
              <a:rPr lang="de-DE" altLang="de-DE" sz="2400" b="1"/>
            </a:br>
            <a:r>
              <a:rPr lang="de-DE" altLang="de-DE" sz="2400" b="1"/>
              <a:t>„nur männliche“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04B18-7387-4715-9239-0B4854A09F1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b. Unterschied Filter – Suche</a:t>
            </a:r>
            <a:endParaRPr dirty="0"/>
          </a:p>
        </p:txBody>
      </p:sp>
      <p:sp>
        <p:nvSpPr>
          <p:cNvPr id="22532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r>
              <a:rPr lang="de-DE" altLang="de-DE" b="1" smtClean="0">
                <a:cs typeface="Arial" charset="0"/>
              </a:rPr>
              <a:t>Suche:</a:t>
            </a:r>
          </a:p>
          <a:p>
            <a:pPr lvl="1"/>
            <a:r>
              <a:rPr lang="de-DE" altLang="de-DE" b="1" smtClean="0">
                <a:cs typeface="Arial" charset="0"/>
              </a:rPr>
              <a:t>Vergleich weniger, wichtiger Merkmale mit festen Werten möglich</a:t>
            </a:r>
          </a:p>
          <a:p>
            <a:pPr lvl="1"/>
            <a:r>
              <a:rPr lang="de-DE" altLang="de-DE" b="1" smtClean="0">
                <a:cs typeface="Arial" charset="0"/>
              </a:rPr>
              <a:t>Nur „UND“-Verknüpfung der Suchbedingungen</a:t>
            </a:r>
          </a:p>
          <a:p>
            <a:pPr lvl="1"/>
            <a:r>
              <a:rPr lang="de-DE" altLang="de-DE" b="1" smtClean="0">
                <a:cs typeface="Arial" charset="0"/>
              </a:rPr>
              <a:t>Suche nicht speicherbar/wiederverwendbar</a:t>
            </a:r>
          </a:p>
          <a:p>
            <a:pPr lvl="1"/>
            <a:r>
              <a:rPr lang="de-DE" altLang="de-DE" b="1" smtClean="0">
                <a:cs typeface="Arial" charset="0"/>
              </a:rPr>
              <a:t>Schnell anwendbar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59D82-C5FB-4F9D-BFC9-456E1D840D6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b. Unterschied Filter – Suche</a:t>
            </a:r>
            <a:endParaRPr dirty="0"/>
          </a:p>
        </p:txBody>
      </p:sp>
      <p:sp>
        <p:nvSpPr>
          <p:cNvPr id="23556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r>
              <a:rPr lang="de-DE" altLang="de-DE" b="1" smtClean="0">
                <a:cs typeface="Arial" charset="0"/>
              </a:rPr>
              <a:t>Filter</a:t>
            </a:r>
          </a:p>
          <a:p>
            <a:pPr lvl="1"/>
            <a:r>
              <a:rPr lang="de-DE" altLang="de-DE" b="1" smtClean="0">
                <a:cs typeface="Arial" charset="0"/>
              </a:rPr>
              <a:t>Vergleich über viele Merkmale möglich</a:t>
            </a:r>
          </a:p>
          <a:p>
            <a:pPr lvl="1"/>
            <a:r>
              <a:rPr lang="de-DE" altLang="de-DE" b="1" smtClean="0">
                <a:cs typeface="Arial" charset="0"/>
              </a:rPr>
              <a:t>Umfangreiche Vergleichsmöglichkeiten (gleich, kleiner, …)</a:t>
            </a:r>
          </a:p>
          <a:p>
            <a:pPr lvl="1"/>
            <a:r>
              <a:rPr lang="de-DE" altLang="de-DE" b="1" smtClean="0">
                <a:cs typeface="Arial" charset="0"/>
              </a:rPr>
              <a:t>Filter ist speicherbar und wiederverwendbar</a:t>
            </a:r>
          </a:p>
          <a:p>
            <a:pPr lvl="1"/>
            <a:r>
              <a:rPr lang="de-DE" altLang="de-DE" b="1" smtClean="0">
                <a:cs typeface="Arial" charset="0"/>
              </a:rPr>
              <a:t>Viele nützliche mit ASV ausgelieferte Standardfilter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5B98-4510-48F1-8F50-7CD032722F0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Übung zu Filtern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1524000" indent="-15240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Aufgabe: 	</a:t>
            </a:r>
            <a:r>
              <a:rPr lang="de-DE" altLang="de-DE" dirty="0" smtClean="0">
                <a:cs typeface="Arial" charset="0"/>
              </a:rPr>
              <a:t>Erstellen Sie einen Filter, der die Schüler/innen der Oberstufe beibehält und alle anderen ausfiltert.</a:t>
            </a:r>
          </a:p>
          <a:p>
            <a:pPr marL="444500" indent="-444500">
              <a:buFont typeface="Arial" charset="0"/>
              <a:buAutoNum type="arabicPeriod"/>
              <a:defRPr/>
            </a:pPr>
            <a:r>
              <a:rPr lang="de-DE" altLang="de-DE" dirty="0" smtClean="0">
                <a:cs typeface="Arial" charset="0"/>
              </a:rPr>
              <a:t>Button „Filter auswählen“</a:t>
            </a:r>
          </a:p>
          <a:p>
            <a:pPr marL="444500" indent="-444500">
              <a:buFont typeface="Arial" charset="0"/>
              <a:buAutoNum type="arabicPeriod"/>
              <a:defRPr/>
            </a:pPr>
            <a:endParaRPr lang="de-DE" altLang="de-DE" dirty="0">
              <a:cs typeface="Arial" charset="0"/>
            </a:endParaRPr>
          </a:p>
          <a:p>
            <a:pPr marL="444500" indent="-444500">
              <a:buFont typeface="Arial" charset="0"/>
              <a:buAutoNum type="arabicPeriod"/>
              <a:defRPr/>
            </a:pPr>
            <a:endParaRPr lang="de-DE" altLang="de-DE" dirty="0" smtClean="0">
              <a:cs typeface="Arial" charset="0"/>
            </a:endParaRPr>
          </a:p>
          <a:p>
            <a:pPr marL="444500" indent="-444500">
              <a:buFont typeface="Arial" charset="0"/>
              <a:buAutoNum type="arabicPeriod"/>
              <a:defRPr/>
            </a:pPr>
            <a:r>
              <a:rPr lang="de-DE" altLang="de-DE" dirty="0" smtClean="0">
                <a:cs typeface="Arial" charset="0"/>
              </a:rPr>
              <a:t>Button „Neuen Datensatz hinzufügen“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543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1809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F057B-C855-43F6-BFDB-725ACC1830E9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Übung zu Filtern</a:t>
            </a:r>
            <a:endParaRPr dirty="0"/>
          </a:p>
        </p:txBody>
      </p:sp>
      <p:sp>
        <p:nvSpPr>
          <p:cNvPr id="25604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3"/>
            </a:pPr>
            <a:r>
              <a:rPr lang="de-DE" altLang="de-DE" smtClean="0">
                <a:cs typeface="Arial" charset="0"/>
              </a:rPr>
              <a:t>Kurzname des Filters erfassen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(z.B. „Nur Oberstufe“)</a:t>
            </a: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  <a:p>
            <a:pPr marL="514350" indent="-514350">
              <a:buFont typeface="Arial" charset="0"/>
              <a:buAutoNum type="arabicPeriod" startAt="3"/>
            </a:pPr>
            <a:r>
              <a:rPr lang="de-DE" altLang="de-DE" smtClean="0">
                <a:cs typeface="Arial" charset="0"/>
              </a:rPr>
              <a:t>Auf den Reiter „Filterdefinition“ wechseln, dort erfassen:</a:t>
            </a: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  <a:p>
            <a:pPr marL="514350" indent="-514350">
              <a:buFont typeface="Arial" charset="0"/>
              <a:buAutoNum type="arabicPeriod" startAt="3"/>
            </a:pPr>
            <a:r>
              <a:rPr lang="de-DE" altLang="de-DE" smtClean="0">
                <a:cs typeface="Arial" charset="0"/>
              </a:rPr>
              <a:t>Button „Übernehmen“</a:t>
            </a: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752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82026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021388"/>
            <a:ext cx="15001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ED080-EF7B-471C-A07E-19DC41E179C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Übung zu Filtern</a:t>
            </a:r>
            <a:endParaRPr dirty="0"/>
          </a:p>
        </p:txBody>
      </p:sp>
      <p:sp>
        <p:nvSpPr>
          <p:cNvPr id="26628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mtClean="0">
                <a:cs typeface="Arial" charset="0"/>
              </a:rPr>
              <a:t>Alternative Filterdefinition:</a:t>
            </a:r>
          </a:p>
          <a:p>
            <a:pPr marL="0" indent="0">
              <a:buFont typeface="Arial" charset="0"/>
              <a:buNone/>
            </a:pPr>
            <a:endParaRPr lang="de-DE" altLang="de-DE" smtClean="0">
              <a:cs typeface="Arial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3613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81E93-A713-4AEB-A9F2-007FB69BC6DB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Komplexe Auswahlfilter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cs typeface="Arial" charset="0"/>
              </a:rPr>
              <a:t>Beliebig viele geschachtelte </a:t>
            </a:r>
            <a:br>
              <a:rPr lang="de-DE" altLang="de-DE" dirty="0" smtClean="0">
                <a:cs typeface="Arial" charset="0"/>
              </a:rPr>
            </a:br>
            <a:r>
              <a:rPr lang="de-DE" altLang="de-DE" dirty="0" smtClean="0">
                <a:cs typeface="Arial" charset="0"/>
              </a:rPr>
              <a:t>Bedingungen</a:t>
            </a:r>
          </a:p>
          <a:p>
            <a:pPr>
              <a:defRPr/>
            </a:pPr>
            <a:endParaRPr lang="de-DE" altLang="de-DE" dirty="0">
              <a:cs typeface="Arial" charset="0"/>
            </a:endParaRPr>
          </a:p>
          <a:p>
            <a:pPr>
              <a:defRPr/>
            </a:pPr>
            <a:endParaRPr lang="de-DE" altLang="de-DE" dirty="0" smtClean="0">
              <a:cs typeface="Arial" charset="0"/>
            </a:endParaRPr>
          </a:p>
          <a:p>
            <a:pPr>
              <a:defRPr/>
            </a:pPr>
            <a:endParaRPr lang="de-DE" altLang="de-DE" dirty="0">
              <a:cs typeface="Arial" charset="0"/>
            </a:endParaRPr>
          </a:p>
          <a:p>
            <a:pPr>
              <a:defRPr/>
            </a:pPr>
            <a:r>
              <a:rPr lang="de-DE" altLang="de-DE" dirty="0" smtClean="0">
                <a:cs typeface="Arial" charset="0"/>
              </a:rPr>
              <a:t>Möglichkeit zur Dialogabfrage</a:t>
            </a:r>
          </a:p>
          <a:p>
            <a:pPr marL="0" indent="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20875"/>
            <a:ext cx="26638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85074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662488"/>
            <a:ext cx="35433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Vor ASV (bis 2012)</a:t>
            </a:r>
            <a:endParaRPr dirty="0"/>
          </a:p>
        </p:txBody>
      </p:sp>
      <p:sp>
        <p:nvSpPr>
          <p:cNvPr id="2" name="Rechteck 1"/>
          <p:cNvSpPr/>
          <p:nvPr/>
        </p:nvSpPr>
        <p:spPr>
          <a:xfrm>
            <a:off x="1979712" y="3717032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WinSD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979712" y="274492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WinLD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988215" y="517519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WinQD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95536" y="3717032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WinZD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716016" y="2803537"/>
            <a:ext cx="18002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ASD-Altverfahren</a:t>
            </a:r>
            <a:br>
              <a:rPr lang="de-DE" dirty="0" smtClean="0"/>
            </a:br>
            <a:r>
              <a:rPr lang="de-DE" dirty="0" smtClean="0"/>
              <a:t>(Lehrerteil)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716016" y="199802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Blaubuch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3681028"/>
            <a:ext cx="180020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Diapers</a:t>
            </a:r>
            <a:endParaRPr lang="de-DE" dirty="0" smtClean="0"/>
          </a:p>
        </p:txBody>
      </p:sp>
      <p:cxnSp>
        <p:nvCxnSpPr>
          <p:cNvPr id="14" name="Gerade Verbindung mit Pfeil 13"/>
          <p:cNvCxnSpPr>
            <a:stCxn id="2" idx="1"/>
            <a:endCxn id="10" idx="3"/>
          </p:cNvCxnSpPr>
          <p:nvPr/>
        </p:nvCxnSpPr>
        <p:spPr>
          <a:xfrm flipH="1">
            <a:off x="1691680" y="39690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2" idx="0"/>
            <a:endCxn id="7" idx="2"/>
          </p:cNvCxnSpPr>
          <p:nvPr/>
        </p:nvCxnSpPr>
        <p:spPr>
          <a:xfrm flipV="1">
            <a:off x="2627784" y="3248980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2" idx="2"/>
            <a:endCxn id="9" idx="0"/>
          </p:cNvCxnSpPr>
          <p:nvPr/>
        </p:nvCxnSpPr>
        <p:spPr>
          <a:xfrm>
            <a:off x="2627784" y="4221088"/>
            <a:ext cx="8503" cy="954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4716016" y="4977172"/>
            <a:ext cx="1800200" cy="900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Aufgabenversand/</a:t>
            </a:r>
            <a:br>
              <a:rPr lang="de-DE" sz="1600" dirty="0" smtClean="0"/>
            </a:br>
            <a:r>
              <a:rPr lang="de-DE" sz="1600" dirty="0" smtClean="0"/>
              <a:t>Abiturauswertung</a:t>
            </a:r>
          </a:p>
        </p:txBody>
      </p:sp>
      <p:cxnSp>
        <p:nvCxnSpPr>
          <p:cNvPr id="27" name="Gerade Verbindung mit Pfeil 26"/>
          <p:cNvCxnSpPr>
            <a:stCxn id="2" idx="3"/>
            <a:endCxn id="35" idx="1"/>
          </p:cNvCxnSpPr>
          <p:nvPr/>
        </p:nvCxnSpPr>
        <p:spPr>
          <a:xfrm flipV="1">
            <a:off x="3275856" y="3771038"/>
            <a:ext cx="1440160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7" idx="3"/>
            <a:endCxn id="11" idx="1"/>
          </p:cNvCxnSpPr>
          <p:nvPr/>
        </p:nvCxnSpPr>
        <p:spPr>
          <a:xfrm>
            <a:off x="3275856" y="2996952"/>
            <a:ext cx="1440160" cy="94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7" idx="3"/>
            <a:endCxn id="12" idx="1"/>
          </p:cNvCxnSpPr>
          <p:nvPr/>
        </p:nvCxnSpPr>
        <p:spPr>
          <a:xfrm flipV="1">
            <a:off x="3275856" y="2286058"/>
            <a:ext cx="1440160" cy="71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Gerade Verbindung 5120"/>
          <p:cNvCxnSpPr>
            <a:stCxn id="12" idx="3"/>
          </p:cNvCxnSpPr>
          <p:nvPr/>
        </p:nvCxnSpPr>
        <p:spPr>
          <a:xfrm>
            <a:off x="6516216" y="2286058"/>
            <a:ext cx="1476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Gerade Verbindung mit Pfeil 5122"/>
          <p:cNvCxnSpPr>
            <a:endCxn id="13" idx="0"/>
          </p:cNvCxnSpPr>
          <p:nvPr/>
        </p:nvCxnSpPr>
        <p:spPr>
          <a:xfrm>
            <a:off x="7992380" y="2286058"/>
            <a:ext cx="0" cy="1394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Gerade Verbindung mit Pfeil 5125"/>
          <p:cNvCxnSpPr>
            <a:stCxn id="9" idx="3"/>
            <a:endCxn id="20" idx="1"/>
          </p:cNvCxnSpPr>
          <p:nvPr/>
        </p:nvCxnSpPr>
        <p:spPr>
          <a:xfrm>
            <a:off x="3284359" y="5427222"/>
            <a:ext cx="14316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95536" y="2574090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Willi/</a:t>
            </a:r>
            <a:br>
              <a:rPr lang="de-DE" dirty="0" smtClean="0"/>
            </a:br>
            <a:r>
              <a:rPr lang="de-DE" dirty="0" err="1" smtClean="0"/>
              <a:t>WilliVer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UNTIS</a:t>
            </a:r>
            <a:endParaRPr lang="de-DE" dirty="0"/>
          </a:p>
        </p:txBody>
      </p:sp>
      <p:cxnSp>
        <p:nvCxnSpPr>
          <p:cNvPr id="5133" name="Gerade Verbindung mit Pfeil 5132"/>
          <p:cNvCxnSpPr>
            <a:stCxn id="7" idx="1"/>
            <a:endCxn id="44" idx="3"/>
          </p:cNvCxnSpPr>
          <p:nvPr/>
        </p:nvCxnSpPr>
        <p:spPr>
          <a:xfrm flipH="1">
            <a:off x="1691680" y="299695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feld 5134"/>
          <p:cNvSpPr txBox="1"/>
          <p:nvPr/>
        </p:nvSpPr>
        <p:spPr>
          <a:xfrm>
            <a:off x="1435586" y="639671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Schulen</a:t>
            </a:r>
            <a:endParaRPr lang="de-DE" dirty="0"/>
          </a:p>
        </p:txBody>
      </p:sp>
      <p:sp>
        <p:nvSpPr>
          <p:cNvPr id="5137" name="Geschweifte Klammer rechts 5136"/>
          <p:cNvSpPr/>
          <p:nvPr/>
        </p:nvSpPr>
        <p:spPr>
          <a:xfrm rot="5400000">
            <a:off x="1727684" y="4797152"/>
            <a:ext cx="216024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5864240" y="639671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KM</a:t>
            </a:r>
            <a:endParaRPr lang="de-DE" dirty="0"/>
          </a:p>
        </p:txBody>
      </p:sp>
      <p:sp>
        <p:nvSpPr>
          <p:cNvPr id="53" name="Geschweifte Klammer rechts 52"/>
          <p:cNvSpPr/>
          <p:nvPr/>
        </p:nvSpPr>
        <p:spPr>
          <a:xfrm rot="5400000">
            <a:off x="6007259" y="4828258"/>
            <a:ext cx="216025" cy="281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4716016" y="419753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Lehrerdatei</a:t>
            </a:r>
            <a:endParaRPr lang="de-DE" dirty="0"/>
          </a:p>
        </p:txBody>
      </p:sp>
      <p:cxnSp>
        <p:nvCxnSpPr>
          <p:cNvPr id="5145" name="Gerade Verbindung mit Pfeil 5144"/>
          <p:cNvCxnSpPr>
            <a:stCxn id="13" idx="1"/>
            <a:endCxn id="60" idx="3"/>
          </p:cNvCxnSpPr>
          <p:nvPr/>
        </p:nvCxnSpPr>
        <p:spPr>
          <a:xfrm flipH="1">
            <a:off x="6516216" y="3969060"/>
            <a:ext cx="576064" cy="516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Gerade Verbindung mit Pfeil 5146"/>
          <p:cNvCxnSpPr>
            <a:stCxn id="60" idx="1"/>
          </p:cNvCxnSpPr>
          <p:nvPr/>
        </p:nvCxnSpPr>
        <p:spPr>
          <a:xfrm flipH="1" flipV="1">
            <a:off x="3275856" y="3248980"/>
            <a:ext cx="1440160" cy="1236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7092280" y="480586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Und </a:t>
            </a:r>
            <a:r>
              <a:rPr lang="de-DE" b="1" dirty="0" smtClean="0"/>
              <a:t>viele</a:t>
            </a:r>
            <a:r>
              <a:rPr lang="de-DE" dirty="0" smtClean="0"/>
              <a:t> weitere…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4716016" y="3483006"/>
            <a:ext cx="208333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ASD-Altverfahren</a:t>
            </a:r>
            <a:br>
              <a:rPr lang="de-DE" dirty="0" smtClean="0"/>
            </a:br>
            <a:r>
              <a:rPr lang="de-DE" dirty="0" smtClean="0"/>
              <a:t>(Schülerteil, </a:t>
            </a:r>
            <a:r>
              <a:rPr lang="de-DE" dirty="0" err="1" smtClean="0"/>
              <a:t>LfStaD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9" name="Geschweifte Klammer rechts 38"/>
          <p:cNvSpPr/>
          <p:nvPr/>
        </p:nvSpPr>
        <p:spPr>
          <a:xfrm rot="5400000">
            <a:off x="8100390" y="5553237"/>
            <a:ext cx="216026" cy="13681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7583492" y="6396710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Regierungen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395536" y="4581499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Infoportal,</a:t>
            </a:r>
            <a:br>
              <a:rPr lang="de-DE" dirty="0" smtClean="0"/>
            </a:br>
            <a:r>
              <a:rPr lang="de-DE" dirty="0" smtClean="0"/>
              <a:t>Noten-manager, …</a:t>
            </a:r>
            <a:endParaRPr lang="de-DE" dirty="0"/>
          </a:p>
        </p:txBody>
      </p:sp>
      <p:cxnSp>
        <p:nvCxnSpPr>
          <p:cNvPr id="25" name="Gerade Verbindung mit Pfeil 24"/>
          <p:cNvCxnSpPr>
            <a:stCxn id="2" idx="2"/>
            <a:endCxn id="43" idx="3"/>
          </p:cNvCxnSpPr>
          <p:nvPr/>
        </p:nvCxnSpPr>
        <p:spPr>
          <a:xfrm flipH="1">
            <a:off x="1691680" y="4221088"/>
            <a:ext cx="936104" cy="783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A62E7-2723-4296-BE56-40ED509CC97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e. Möglichkeit zum Scripting</a:t>
            </a:r>
            <a:endParaRPr dirty="0"/>
          </a:p>
        </p:txBody>
      </p:sp>
      <p:sp>
        <p:nvSpPr>
          <p:cNvPr id="28676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de-DE" altLang="de-DE" smtClean="0"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de-DE" smtClean="0">
              <a:cs typeface="Arial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5836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>
            <a:off x="3911600" y="2852738"/>
            <a:ext cx="1452563" cy="7207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2C0A9-FA8F-4A1A-A992-BF39526AA10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f. Import/Export/Freigeben</a:t>
            </a:r>
            <a:endParaRPr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53832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eschweifte Klammer rechts 1"/>
          <p:cNvSpPr/>
          <p:nvPr/>
        </p:nvSpPr>
        <p:spPr>
          <a:xfrm>
            <a:off x="4859338" y="3716338"/>
            <a:ext cx="433387" cy="10810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702" name="Inhaltsplatzhalter 2"/>
          <p:cNvSpPr>
            <a:spLocks noGrp="1"/>
          </p:cNvSpPr>
          <p:nvPr>
            <p:ph idx="1"/>
          </p:nvPr>
        </p:nvSpPr>
        <p:spPr>
          <a:xfrm>
            <a:off x="5435600" y="3990975"/>
            <a:ext cx="2622550" cy="590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mtClean="0">
                <a:cs typeface="Arial" charset="0"/>
              </a:rPr>
              <a:t>-&gt; Als Datei</a:t>
            </a:r>
          </a:p>
        </p:txBody>
      </p:sp>
      <p:sp>
        <p:nvSpPr>
          <p:cNvPr id="29703" name="Inhaltsplatzhalter 2"/>
          <p:cNvSpPr txBox="1">
            <a:spLocks/>
          </p:cNvSpPr>
          <p:nvPr/>
        </p:nvSpPr>
        <p:spPr bwMode="auto">
          <a:xfrm>
            <a:off x="6118225" y="4797425"/>
            <a:ext cx="2622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/>
              <a:t>-&gt; Dann kann jeder Benutzer den Filter verwenden</a:t>
            </a:r>
          </a:p>
        </p:txBody>
      </p:sp>
      <p:sp>
        <p:nvSpPr>
          <p:cNvPr id="29704" name="Inhaltsplatzhalter 2"/>
          <p:cNvSpPr txBox="1">
            <a:spLocks/>
          </p:cNvSpPr>
          <p:nvPr/>
        </p:nvSpPr>
        <p:spPr bwMode="auto">
          <a:xfrm>
            <a:off x="2813050" y="2117725"/>
            <a:ext cx="59277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/>
              <a:t>-&gt; 	ermöglicht Verwendung im Listengenerator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DAC0A-A73F-4614-BCAE-4ECECD43F09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g. Tipp: Immer ohne Ausgetretene</a:t>
            </a:r>
            <a:endParaRPr dirty="0"/>
          </a:p>
        </p:txBody>
      </p:sp>
      <p:sp>
        <p:nvSpPr>
          <p:cNvPr id="30724" name="Inhaltsplatzhalter 2"/>
          <p:cNvSpPr>
            <a:spLocks noGrp="1"/>
          </p:cNvSpPr>
          <p:nvPr>
            <p:ph idx="1"/>
          </p:nvPr>
        </p:nvSpPr>
        <p:spPr>
          <a:xfrm>
            <a:off x="2195513" y="4487863"/>
            <a:ext cx="5751512" cy="5762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Vorsicht: </a:t>
            </a:r>
            <a:r>
              <a:rPr lang="de-DE" altLang="de-DE" smtClean="0">
                <a:cs typeface="Arial" charset="0"/>
              </a:rPr>
              <a:t>„UND vor ODER“!</a:t>
            </a:r>
          </a:p>
        </p:txBody>
      </p:sp>
      <p:pic>
        <p:nvPicPr>
          <p:cNvPr id="30725" name="Picture 4" descr="https://upload.wikimedia.org/wikipedia/commons/thumb/c/cf/South_Africa_-_General_Warning_sign.svg/200px-South_Africa_-_General_Warning_sign.svg.png?uselang=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1905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6423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7/7f/Victorinox_Evolution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8245">
            <a:off x="3614738" y="2951163"/>
            <a:ext cx="205898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9891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6. Exportformate</a:t>
            </a:r>
            <a:br>
              <a:rPr dirty="0" smtClean="0"/>
            </a:br>
            <a:r>
              <a:rPr dirty="0" smtClean="0"/>
              <a:t>und Excel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04E22-D559-432A-8831-BF557A4561CB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31749" name="Textfeld 2"/>
          <p:cNvSpPr txBox="1">
            <a:spLocks noChangeArrowheads="1"/>
          </p:cNvSpPr>
          <p:nvPr/>
        </p:nvSpPr>
        <p:spPr bwMode="auto">
          <a:xfrm>
            <a:off x="250825" y="6308725"/>
            <a:ext cx="8785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/>
              <a:t>„Victorinox Evolution 14“ von Vdv-r31 - Eigenes Werk. Lizenziert unter CC-BY-SA 4.0 über Wikimedia Commons - https://commons.wikimedia.org/wiki/File:Victorinox_Evolution_14.jpg#/media/File:Victorinox_Evolution_14.jpg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A2F9D-4CA5-4E01-9199-2600B4680D42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a. Idee, Aufruf</a:t>
            </a:r>
            <a:endParaRPr dirty="0"/>
          </a:p>
        </p:txBody>
      </p:sp>
      <p:sp>
        <p:nvSpPr>
          <p:cNvPr id="32772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1079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Exportformate sind selbst definierbare Schnittstellen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89225"/>
            <a:ext cx="5519737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7F0BF-B5A7-49C5-B96B-E62AF03CCF1E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Definition eines Exportformats</a:t>
            </a:r>
            <a:endParaRPr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3AE65-F21C-4A3C-A404-427BE24D1E7F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Anwenden eines Exportformats</a:t>
            </a:r>
            <a:endParaRPr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6464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89550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feld 1"/>
          <p:cNvSpPr txBox="1">
            <a:spLocks noChangeArrowheads="1"/>
          </p:cNvSpPr>
          <p:nvPr/>
        </p:nvSpPr>
        <p:spPr bwMode="auto">
          <a:xfrm>
            <a:off x="971550" y="5661025"/>
            <a:ext cx="467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Tipp:</a:t>
            </a:r>
            <a:r>
              <a:rPr lang="de-DE" altLang="de-DE" sz="2400"/>
              <a:t> Filter „Ohne Austritte“ setzen!</a:t>
            </a:r>
          </a:p>
        </p:txBody>
      </p:sp>
      <p:pic>
        <p:nvPicPr>
          <p:cNvPr id="34823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79742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22F7A-E388-45CE-A96E-8F393D187ECB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d. Über die Zwischenablage nach Excel</a:t>
            </a:r>
            <a:endParaRPr dirty="0"/>
          </a:p>
        </p:txBody>
      </p:sp>
      <p:sp>
        <p:nvSpPr>
          <p:cNvPr id="35844" name="Textfeld 1"/>
          <p:cNvSpPr txBox="1">
            <a:spLocks noChangeArrowheads="1"/>
          </p:cNvSpPr>
          <p:nvPr/>
        </p:nvSpPr>
        <p:spPr bwMode="auto">
          <a:xfrm>
            <a:off x="1423988" y="2292350"/>
            <a:ext cx="3506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Tipp: </a:t>
            </a:r>
            <a:r>
              <a:rPr lang="de-DE" altLang="de-DE" sz="2400"/>
              <a:t>Einfügen mit Strg + v</a:t>
            </a:r>
          </a:p>
        </p:txBody>
      </p:sp>
      <p:pic>
        <p:nvPicPr>
          <p:cNvPr id="35845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5953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B2FDD-2214-481E-83D5-7142AA9C2A2A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e. Weiter in Excel…</a:t>
            </a:r>
            <a:endParaRPr dirty="0"/>
          </a:p>
        </p:txBody>
      </p:sp>
      <p:sp>
        <p:nvSpPr>
          <p:cNvPr id="2" name="Textfeld 1"/>
          <p:cNvSpPr txBox="1"/>
          <p:nvPr/>
        </p:nvSpPr>
        <p:spPr>
          <a:xfrm>
            <a:off x="1423988" y="1708150"/>
            <a:ext cx="6831012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/>
              <a:t>Tipps: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Doppelklick auf </a:t>
            </a:r>
            <a:r>
              <a:rPr lang="de-DE" sz="2400" dirty="0" err="1"/>
              <a:t>Spaltentrenner</a:t>
            </a:r>
            <a:r>
              <a:rPr lang="de-DE" sz="2400" dirty="0"/>
              <a:t> für optimale Breite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Erste Zeile markieren, dann Strg + </a:t>
            </a:r>
            <a:r>
              <a:rPr lang="de-DE" sz="2400" dirty="0" err="1"/>
              <a:t>Shift</a:t>
            </a:r>
            <a:r>
              <a:rPr lang="de-DE" sz="2400" dirty="0"/>
              <a:t> + f (fett!)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Zelle A1 markieren, dann Reiter Daten-&gt;Filtern</a:t>
            </a:r>
          </a:p>
        </p:txBody>
      </p:sp>
      <p:pic>
        <p:nvPicPr>
          <p:cNvPr id="36869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83534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D11E9-EEDE-453B-B146-E8F57AA1190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e. Weiter in Excel…</a:t>
            </a:r>
            <a:endParaRPr dirty="0"/>
          </a:p>
        </p:txBody>
      </p:sp>
      <p:sp>
        <p:nvSpPr>
          <p:cNvPr id="37892" name="Textfeld 1"/>
          <p:cNvSpPr txBox="1">
            <a:spLocks noChangeArrowheads="1"/>
          </p:cNvSpPr>
          <p:nvPr/>
        </p:nvSpPr>
        <p:spPr bwMode="auto">
          <a:xfrm>
            <a:off x="323850" y="1689100"/>
            <a:ext cx="528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Ab jetzt sind umfangreiche Filter- und Sortiermöglichkeiten vorhanden: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89100"/>
            <a:ext cx="3097213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Stand Herbst 2016</a:t>
            </a:r>
            <a:endParaRPr dirty="0"/>
          </a:p>
        </p:txBody>
      </p:sp>
      <p:sp>
        <p:nvSpPr>
          <p:cNvPr id="2" name="Rechteck 1"/>
          <p:cNvSpPr/>
          <p:nvPr/>
        </p:nvSpPr>
        <p:spPr>
          <a:xfrm>
            <a:off x="1988215" y="3127573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ASV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988215" y="4948137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WinQD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716016" y="2803537"/>
            <a:ext cx="1800200" cy="1152128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ASD-Neu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716016" y="199802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Blaubuch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55209" y="3087381"/>
            <a:ext cx="1800200" cy="576064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Viva-PRO</a:t>
            </a:r>
          </a:p>
        </p:txBody>
      </p:sp>
      <p:cxnSp>
        <p:nvCxnSpPr>
          <p:cNvPr id="18" name="Gerade Verbindung mit Pfeil 17"/>
          <p:cNvCxnSpPr>
            <a:stCxn id="2" idx="2"/>
            <a:endCxn id="9" idx="0"/>
          </p:cNvCxnSpPr>
          <p:nvPr/>
        </p:nvCxnSpPr>
        <p:spPr>
          <a:xfrm>
            <a:off x="2636287" y="3631629"/>
            <a:ext cx="0" cy="131650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4716016" y="4948137"/>
            <a:ext cx="180020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Abiturauswertung</a:t>
            </a:r>
          </a:p>
        </p:txBody>
      </p:sp>
      <p:cxnSp>
        <p:nvCxnSpPr>
          <p:cNvPr id="27" name="Gerade Verbindung mit Pfeil 26"/>
          <p:cNvCxnSpPr>
            <a:stCxn id="2" idx="3"/>
            <a:endCxn id="11" idx="1"/>
          </p:cNvCxnSpPr>
          <p:nvPr/>
        </p:nvCxnSpPr>
        <p:spPr>
          <a:xfrm>
            <a:off x="3284359" y="3379601"/>
            <a:ext cx="14316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Gerade Verbindung 5120"/>
          <p:cNvCxnSpPr>
            <a:stCxn id="12" idx="3"/>
          </p:cNvCxnSpPr>
          <p:nvPr/>
        </p:nvCxnSpPr>
        <p:spPr>
          <a:xfrm>
            <a:off x="6516216" y="2286058"/>
            <a:ext cx="14390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Gerade Verbindung mit Pfeil 5122"/>
          <p:cNvCxnSpPr>
            <a:endCxn id="13" idx="0"/>
          </p:cNvCxnSpPr>
          <p:nvPr/>
        </p:nvCxnSpPr>
        <p:spPr>
          <a:xfrm>
            <a:off x="7955309" y="2286058"/>
            <a:ext cx="0" cy="801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Gerade Verbindung mit Pfeil 5125"/>
          <p:cNvCxnSpPr>
            <a:stCxn id="9" idx="3"/>
            <a:endCxn id="20" idx="1"/>
          </p:cNvCxnSpPr>
          <p:nvPr/>
        </p:nvCxnSpPr>
        <p:spPr>
          <a:xfrm>
            <a:off x="3284359" y="5200165"/>
            <a:ext cx="1431657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95536" y="2996951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Willi/</a:t>
            </a:r>
            <a:br>
              <a:rPr lang="de-DE" dirty="0" smtClean="0"/>
            </a:br>
            <a:r>
              <a:rPr lang="de-DE" dirty="0" err="1" smtClean="0"/>
              <a:t>WilliVer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UNTIS</a:t>
            </a:r>
            <a:endParaRPr lang="de-DE" dirty="0"/>
          </a:p>
        </p:txBody>
      </p:sp>
      <p:cxnSp>
        <p:nvCxnSpPr>
          <p:cNvPr id="5133" name="Gerade Verbindung mit Pfeil 5132"/>
          <p:cNvCxnSpPr>
            <a:endCxn id="44" idx="3"/>
          </p:cNvCxnSpPr>
          <p:nvPr/>
        </p:nvCxnSpPr>
        <p:spPr>
          <a:xfrm flipH="1">
            <a:off x="1691680" y="3419813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feld 5134"/>
          <p:cNvSpPr txBox="1"/>
          <p:nvPr/>
        </p:nvSpPr>
        <p:spPr>
          <a:xfrm>
            <a:off x="1435586" y="639671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Schulen</a:t>
            </a:r>
            <a:endParaRPr lang="de-DE" dirty="0"/>
          </a:p>
        </p:txBody>
      </p:sp>
      <p:sp>
        <p:nvSpPr>
          <p:cNvPr id="5137" name="Geschweifte Klammer rechts 5136"/>
          <p:cNvSpPr/>
          <p:nvPr/>
        </p:nvSpPr>
        <p:spPr>
          <a:xfrm rot="5400000">
            <a:off x="1727684" y="4797152"/>
            <a:ext cx="216024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4716016" y="419753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Lehrerdatei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7092280" y="480586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Und </a:t>
            </a:r>
            <a:r>
              <a:rPr lang="de-DE" b="1" dirty="0" smtClean="0"/>
              <a:t>wenige</a:t>
            </a:r>
          </a:p>
          <a:p>
            <a:r>
              <a:rPr lang="de-DE" dirty="0" smtClean="0"/>
              <a:t>weitere…</a:t>
            </a:r>
            <a:endParaRPr lang="de-DE" dirty="0"/>
          </a:p>
        </p:txBody>
      </p:sp>
      <p:cxnSp>
        <p:nvCxnSpPr>
          <p:cNvPr id="5151" name="Gerade Verbindung mit Pfeil 5150"/>
          <p:cNvCxnSpPr>
            <a:stCxn id="11" idx="2"/>
            <a:endCxn id="60" idx="0"/>
          </p:cNvCxnSpPr>
          <p:nvPr/>
        </p:nvCxnSpPr>
        <p:spPr>
          <a:xfrm>
            <a:off x="5616116" y="3955665"/>
            <a:ext cx="0" cy="241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3" idx="1"/>
            <a:endCxn id="11" idx="3"/>
          </p:cNvCxnSpPr>
          <p:nvPr/>
        </p:nvCxnSpPr>
        <p:spPr>
          <a:xfrm flipH="1">
            <a:off x="6516216" y="3375413"/>
            <a:ext cx="538993" cy="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1" idx="0"/>
            <a:endCxn id="12" idx="2"/>
          </p:cNvCxnSpPr>
          <p:nvPr/>
        </p:nvCxnSpPr>
        <p:spPr>
          <a:xfrm flipV="1">
            <a:off x="5616116" y="2574090"/>
            <a:ext cx="0" cy="229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4702784" y="4111911"/>
            <a:ext cx="1857291" cy="134028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4716016" y="5517232"/>
            <a:ext cx="180020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Aufgabenversand</a:t>
            </a:r>
          </a:p>
        </p:txBody>
      </p:sp>
      <p:cxnSp>
        <p:nvCxnSpPr>
          <p:cNvPr id="43" name="Gerade Verbindung mit Pfeil 42"/>
          <p:cNvCxnSpPr>
            <a:stCxn id="2" idx="3"/>
            <a:endCxn id="80" idx="1"/>
          </p:cNvCxnSpPr>
          <p:nvPr/>
        </p:nvCxnSpPr>
        <p:spPr>
          <a:xfrm>
            <a:off x="3284359" y="3379601"/>
            <a:ext cx="1431657" cy="2389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/>
          <p:cNvSpPr/>
          <p:nvPr/>
        </p:nvSpPr>
        <p:spPr>
          <a:xfrm>
            <a:off x="1835696" y="4681007"/>
            <a:ext cx="2088232" cy="98024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Foliennummernplatzhalter 4"/>
          <p:cNvSpPr txBox="1">
            <a:spLocks/>
          </p:cNvSpPr>
          <p:nvPr/>
        </p:nvSpPr>
        <p:spPr>
          <a:xfrm>
            <a:off x="7053263" y="6524625"/>
            <a:ext cx="998537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5864240" y="639671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KM</a:t>
            </a:r>
            <a:endParaRPr lang="de-DE" dirty="0"/>
          </a:p>
        </p:txBody>
      </p:sp>
      <p:sp>
        <p:nvSpPr>
          <p:cNvPr id="86" name="Geschweifte Klammer rechts 85"/>
          <p:cNvSpPr/>
          <p:nvPr/>
        </p:nvSpPr>
        <p:spPr>
          <a:xfrm rot="5400000">
            <a:off x="6007259" y="4828258"/>
            <a:ext cx="216025" cy="281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Geschweifte Klammer rechts 86"/>
          <p:cNvSpPr/>
          <p:nvPr/>
        </p:nvSpPr>
        <p:spPr>
          <a:xfrm rot="5400000">
            <a:off x="8100390" y="5553237"/>
            <a:ext cx="216026" cy="13681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feld 87"/>
          <p:cNvSpPr txBox="1"/>
          <p:nvPr/>
        </p:nvSpPr>
        <p:spPr>
          <a:xfrm>
            <a:off x="7583492" y="6396710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Regierungen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395536" y="4581499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Infoportal,</a:t>
            </a:r>
            <a:br>
              <a:rPr lang="de-DE" dirty="0" smtClean="0"/>
            </a:br>
            <a:r>
              <a:rPr lang="de-DE" dirty="0" smtClean="0"/>
              <a:t>Noten-manager, …</a:t>
            </a:r>
            <a:endParaRPr lang="de-DE" dirty="0"/>
          </a:p>
        </p:txBody>
      </p:sp>
      <p:cxnSp>
        <p:nvCxnSpPr>
          <p:cNvPr id="90" name="Gerade Verbindung mit Pfeil 89"/>
          <p:cNvCxnSpPr>
            <a:stCxn id="2" idx="2"/>
            <a:endCxn id="89" idx="3"/>
          </p:cNvCxnSpPr>
          <p:nvPr/>
        </p:nvCxnSpPr>
        <p:spPr>
          <a:xfrm flipH="1">
            <a:off x="1691680" y="3631629"/>
            <a:ext cx="944607" cy="1372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AF504-F28D-4186-8FCA-D01E125036DF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1196975"/>
            <a:ext cx="8813800" cy="1152525"/>
          </a:xfrm>
        </p:spPr>
        <p:txBody>
          <a:bodyPr/>
          <a:lstStyle/>
          <a:p>
            <a:pPr>
              <a:defRPr/>
            </a:pPr>
            <a:r>
              <a:rPr dirty="0" smtClean="0"/>
              <a:t>Ausblick 1: </a:t>
            </a:r>
            <a:r>
              <a:rPr dirty="0" err="1" smtClean="0"/>
              <a:t>Excellisten</a:t>
            </a:r>
            <a:r>
              <a:rPr dirty="0" smtClean="0"/>
              <a:t> als Grundlage </a:t>
            </a:r>
            <a:br>
              <a:rPr dirty="0" smtClean="0"/>
            </a:br>
            <a:r>
              <a:rPr dirty="0" smtClean="0"/>
              <a:t>von Word-Serienbriefen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9891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Ausblick 2: Der Serienbriefgenerator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79777-D910-4508-B424-748AF99FF5F9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43012" name="Textfeld 6"/>
          <p:cNvSpPr txBox="1">
            <a:spLocks noChangeArrowheads="1"/>
          </p:cNvSpPr>
          <p:nvPr/>
        </p:nvSpPr>
        <p:spPr bwMode="auto">
          <a:xfrm>
            <a:off x="250825" y="6308725"/>
            <a:ext cx="878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/>
              <a:t>www.customicondesign.com</a:t>
            </a:r>
          </a:p>
        </p:txBody>
      </p:sp>
      <p:pic>
        <p:nvPicPr>
          <p:cNvPr id="43013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382F6-8D8B-482D-A4F1-C8E9F015765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a. Ausführliche Anleitung…</a:t>
            </a:r>
            <a:endParaRPr dirty="0"/>
          </a:p>
        </p:txBody>
      </p:sp>
      <p:sp>
        <p:nvSpPr>
          <p:cNvPr id="44036" name="Textfeld 1"/>
          <p:cNvSpPr txBox="1">
            <a:spLocks noChangeArrowheads="1"/>
          </p:cNvSpPr>
          <p:nvPr/>
        </p:nvSpPr>
        <p:spPr bwMode="auto">
          <a:xfrm>
            <a:off x="1423988" y="1708150"/>
            <a:ext cx="660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… auf </a:t>
            </a:r>
            <a:r>
              <a:rPr lang="de-DE" altLang="de-DE" sz="2400" dirty="0"/>
              <a:t>http://www.asv.bayern.de/wiki/alle/anwendungsdaten/berichte/serienbriefgenerator/start</a:t>
            </a:r>
          </a:p>
        </p:txBody>
      </p:sp>
      <p:pic>
        <p:nvPicPr>
          <p:cNvPr id="44037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C54AE-FC18-4273-9DD6-FA276E9DFD95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Nützliche Felder</a:t>
            </a:r>
            <a:endParaRPr dirty="0"/>
          </a:p>
        </p:txBody>
      </p:sp>
      <p:sp>
        <p:nvSpPr>
          <p:cNvPr id="45060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248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Schulbezeichnung: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obj?.schuleSchuljahr?.schuleStamm?.bezeichnungIntern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Tagesdatum: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new Date().format('dd.MM.yyyy')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Ort der Schule: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obj?.schuleSchuljahr?.schuleStamm.anschriftList.get(0)?.ortsbezeichnung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9D054-18AF-4B29-91D9-CF2451B998DF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Nützliche Felder</a:t>
            </a:r>
            <a:endParaRPr dirty="0"/>
          </a:p>
        </p:txBody>
      </p:sp>
      <p:sp>
        <p:nvSpPr>
          <p:cNvPr id="46084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Textbausteine abhängig vom Geschlecht: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obj.schuelerStamm.wlGeschlecht.schluessel.equals("1")  ? "Der Schüler" : "Die Schülerin";</a:t>
            </a:r>
          </a:p>
        </p:txBody>
      </p:sp>
      <p:sp>
        <p:nvSpPr>
          <p:cNvPr id="46085" name="Textfeld 1"/>
          <p:cNvSpPr txBox="1">
            <a:spLocks noChangeArrowheads="1"/>
          </p:cNvSpPr>
          <p:nvPr/>
        </p:nvSpPr>
        <p:spPr bwMode="auto">
          <a:xfrm>
            <a:off x="323850" y="3141663"/>
            <a:ext cx="84248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Text zusammensetzen (Konkatenation) mit „+“: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/>
              <a:t>def t = obj.schuelerStamm.wlGeschlecht.schluessel.equals("1")  ? "Der Schüler" : "Die Schülerin";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/>
              <a:t>def rufname = obj.schuelerStamm.rufname;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/>
              <a:t>def familienname = obj.schuelerStamm.familienname;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Item.value = t + “ “ + rufname + “ “ + familienname + “ nimmt am Wahlkurs Basketball teil “;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E2BDE-7DB0-4E1C-98F2-24CB034C23CB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Tipps</a:t>
            </a:r>
            <a:endParaRPr dirty="0"/>
          </a:p>
        </p:txBody>
      </p:sp>
      <p:sp>
        <p:nvSpPr>
          <p:cNvPr id="47108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Anlegen: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62125"/>
            <a:ext cx="216058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feld 1"/>
          <p:cNvSpPr txBox="1">
            <a:spLocks noChangeArrowheads="1"/>
          </p:cNvSpPr>
          <p:nvPr/>
        </p:nvSpPr>
        <p:spPr bwMode="auto">
          <a:xfrm>
            <a:off x="323850" y="3573463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Bearbeiten:</a:t>
            </a:r>
          </a:p>
        </p:txBody>
      </p:sp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35425"/>
            <a:ext cx="4400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406900"/>
            <a:ext cx="4953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B6EA-1378-471F-B9B6-724D663AC642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Tipps</a:t>
            </a:r>
            <a:endParaRPr dirty="0"/>
          </a:p>
        </p:txBody>
      </p:sp>
      <p:sp>
        <p:nvSpPr>
          <p:cNvPr id="48132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Textfelder, deren Inhalt erst im OnLoad-Script besetzt wird, sind beim Erstellen des Serienbriefs „unsichtbar“.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Lösung:</a:t>
            </a:r>
            <a:r>
              <a:rPr lang="de-DE" altLang="de-DE" sz="2400"/>
              <a:t> Immer eine Beschreibung des Inhalts als Text setzen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36004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2F4E9-8178-4426-8050-A86A3F2B47DF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Tipps</a:t>
            </a:r>
            <a:endParaRPr dirty="0"/>
          </a:p>
        </p:txBody>
      </p:sp>
      <p:sp>
        <p:nvSpPr>
          <p:cNvPr id="49156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Die Scriptsprache ist sehr gewöhnungsbedürftig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Lösung:</a:t>
            </a:r>
            <a:r>
              <a:rPr lang="de-DE" altLang="de-DE" sz="2400"/>
              <a:t> 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33718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feld 1"/>
          <p:cNvSpPr txBox="1">
            <a:spLocks noChangeArrowheads="1"/>
          </p:cNvSpPr>
          <p:nvPr/>
        </p:nvSpPr>
        <p:spPr bwMode="auto">
          <a:xfrm>
            <a:off x="323850" y="5229225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Ab Version 1.26 auch möglich: Berichte, die auf Word basieren</a:t>
            </a:r>
          </a:p>
        </p:txBody>
      </p:sp>
      <p:pic>
        <p:nvPicPr>
          <p:cNvPr id="49159" name="Picture 4" descr="https://upload.wikimedia.org/wikipedia/commons/thumb/4/4f/Microsoft_Word_2013_logo.svg/611px-Microsoft_Word_2013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691188"/>
            <a:ext cx="9810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9891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Ausblick 3: Arbeiten mit Word-Vorlagen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BD8AB-BE3C-49D7-A546-3EFFE697F5D5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50180" name="Textfeld 6"/>
          <p:cNvSpPr txBox="1">
            <a:spLocks noChangeArrowheads="1"/>
          </p:cNvSpPr>
          <p:nvPr/>
        </p:nvSpPr>
        <p:spPr bwMode="auto">
          <a:xfrm>
            <a:off x="250825" y="6308725"/>
            <a:ext cx="878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/>
              <a:t>www.customicondesign.com</a:t>
            </a:r>
          </a:p>
        </p:txBody>
      </p:sp>
      <p:pic>
        <p:nvPicPr>
          <p:cNvPr id="50181" name="Picture 6" descr="https://upload.wikimedia.org/wikipedia/commons/thumb/4/4f/Microsoft_Word_2013_logo.svg/611px-Microsoft_Word_2013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17888"/>
            <a:ext cx="16510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560763"/>
            <a:ext cx="2114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https://upload.wikimedia.org/wikipedia/commons/thumb/4/4f/Microsoft_Word_2013_logo.svg/611px-Microsoft_Word_2013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17888"/>
            <a:ext cx="16510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2484438" y="3940175"/>
            <a:ext cx="863600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6011863" y="3940175"/>
            <a:ext cx="863600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785D1-A05C-43DE-B951-CFE7D73A2899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a. Ausführliche Anleitung…</a:t>
            </a:r>
            <a:endParaRPr dirty="0"/>
          </a:p>
        </p:txBody>
      </p:sp>
      <p:sp>
        <p:nvSpPr>
          <p:cNvPr id="51204" name="Textfeld 1"/>
          <p:cNvSpPr txBox="1">
            <a:spLocks noChangeArrowheads="1"/>
          </p:cNvSpPr>
          <p:nvPr/>
        </p:nvSpPr>
        <p:spPr bwMode="auto">
          <a:xfrm>
            <a:off x="1423988" y="1708150"/>
            <a:ext cx="646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… auf </a:t>
            </a:r>
            <a:r>
              <a:rPr lang="de-DE" altLang="de-DE" sz="2400" dirty="0"/>
              <a:t>http://www.asv.bayern.de/wiki/rs/berichte_filter/serienbriefimport_aus_word</a:t>
            </a:r>
          </a:p>
        </p:txBody>
      </p:sp>
      <p:pic>
        <p:nvPicPr>
          <p:cNvPr id="51205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910661" cy="49345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01015"/>
            <a:ext cx="7334250" cy="26098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5310973"/>
            <a:ext cx="57626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B3460-11C3-4844-82E0-8AAF5FFD0C0C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Tipps</a:t>
            </a:r>
            <a:endParaRPr dirty="0"/>
          </a:p>
        </p:txBody>
      </p:sp>
      <p:sp>
        <p:nvSpPr>
          <p:cNvPr id="52228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Komplexere Texte können mit Hilfe von Groovy-Scripting zusammengestellt werden.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38413"/>
            <a:ext cx="3843337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4953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84213" y="3500438"/>
            <a:ext cx="7772400" cy="2736850"/>
          </a:xfrm>
        </p:spPr>
        <p:txBody>
          <a:bodyPr/>
          <a:lstStyle/>
          <a:p>
            <a:pPr>
              <a:defRPr/>
            </a:pPr>
            <a:r>
              <a:rPr sz="2800" dirty="0" smtClean="0"/>
              <a:t>Vielen Dank für Ihre Aufmerksamkeit!</a:t>
            </a:r>
            <a:br>
              <a:rPr sz="2800" dirty="0" smtClean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Kontakt: martin.pabst@csg-in.de</a:t>
            </a:r>
            <a:endParaRPr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2. Dokumentation/Hilfestellung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2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2132856"/>
            <a:ext cx="376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/>
              </a:rPr>
              <a:t>www.asv.bayern.de</a:t>
            </a:r>
            <a:r>
              <a:rPr lang="de-DE" dirty="0" smtClean="0"/>
              <a:t> -&gt; Dokumentation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/>
          <a:stretch/>
        </p:blipFill>
        <p:spPr bwMode="auto">
          <a:xfrm>
            <a:off x="611560" y="2614288"/>
            <a:ext cx="7416129" cy="362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331640" y="3541200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44" y="1844824"/>
            <a:ext cx="6019800" cy="468630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1619672" y="5949280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3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ASV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5B3D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844</Words>
  <Application>Microsoft Office PowerPoint</Application>
  <PresentationFormat>Bildschirmpräsentation (4:3)</PresentationFormat>
  <Paragraphs>319</Paragraphs>
  <Slides>61</Slides>
  <Notes>50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4" baseType="lpstr">
      <vt:lpstr>Arial</vt:lpstr>
      <vt:lpstr>Calibri</vt:lpstr>
      <vt:lpstr>Vorlage_ASV</vt:lpstr>
      <vt:lpstr>Tagung  für neue Schulleiter/innen und Stellvertreter/innen am 14.12.2018</vt:lpstr>
      <vt:lpstr>Inhalt</vt:lpstr>
      <vt:lpstr>1. Systemlandschaft</vt:lpstr>
      <vt:lpstr>Vor ASV (bis 2012)</vt:lpstr>
      <vt:lpstr>Stand Herbst 2016</vt:lpstr>
      <vt:lpstr>PowerPoint-Präsentation</vt:lpstr>
      <vt:lpstr>2. Dokumentation/Hilfestellung</vt:lpstr>
      <vt:lpstr>ASV-Wiki</vt:lpstr>
      <vt:lpstr>ASV-Wiki</vt:lpstr>
      <vt:lpstr>ASV-Wiki</vt:lpstr>
      <vt:lpstr>ASV-Wiki</vt:lpstr>
      <vt:lpstr>ASV-Multiplikatoren</vt:lpstr>
      <vt:lpstr>ASV-Multiplikatoren</vt:lpstr>
      <vt:lpstr>ASV-Forum</vt:lpstr>
      <vt:lpstr>ASV-Forum</vt:lpstr>
      <vt:lpstr>ASV-Forum</vt:lpstr>
      <vt:lpstr>3. Das neue Oberstufenmodul</vt:lpstr>
      <vt:lpstr>Datenmodell</vt:lpstr>
      <vt:lpstr>Masken</vt:lpstr>
      <vt:lpstr>4. Tipps zum Umgang mit ASV</vt:lpstr>
      <vt:lpstr>a. Sonderzeichen</vt:lpstr>
      <vt:lpstr>b. Aushängen von Fenstern</vt:lpstr>
      <vt:lpstr>c. Prüfung des aktuellen Datensatzes</vt:lpstr>
      <vt:lpstr>d. Wiedervorlage</vt:lpstr>
      <vt:lpstr>d. Wiedervorlage</vt:lpstr>
      <vt:lpstr>d. Wiedervorlage</vt:lpstr>
      <vt:lpstr>d. Anzeige der Wiedervorlage</vt:lpstr>
      <vt:lpstr>e. Tabellenansicht</vt:lpstr>
      <vt:lpstr>e. Tabellenansicht</vt:lpstr>
      <vt:lpstr>f. Suche von Schülern in ASD</vt:lpstr>
      <vt:lpstr>f. Suche von Schülern in ASD</vt:lpstr>
      <vt:lpstr>5. Filter/Suche</vt:lpstr>
      <vt:lpstr>a. Zweck</vt:lpstr>
      <vt:lpstr>b. Unterschied Filter – Suche</vt:lpstr>
      <vt:lpstr>b. Unterschied Filter – Suche</vt:lpstr>
      <vt:lpstr>c. Übung zu Filtern</vt:lpstr>
      <vt:lpstr>c. Übung zu Filtern</vt:lpstr>
      <vt:lpstr>c. Übung zu Filtern</vt:lpstr>
      <vt:lpstr>d. Komplexe Auswahlfilter</vt:lpstr>
      <vt:lpstr>e. Möglichkeit zum Scripting</vt:lpstr>
      <vt:lpstr>f. Import/Export/Freigeben</vt:lpstr>
      <vt:lpstr>g. Tipp: Immer ohne Ausgetretene</vt:lpstr>
      <vt:lpstr>6. Exportformate und Excel</vt:lpstr>
      <vt:lpstr>a. Idee, Aufruf</vt:lpstr>
      <vt:lpstr>b. Definition eines Exportformats</vt:lpstr>
      <vt:lpstr>c. Anwenden eines Exportformats</vt:lpstr>
      <vt:lpstr>d. Über die Zwischenablage nach Excel</vt:lpstr>
      <vt:lpstr>e. Weiter in Excel…</vt:lpstr>
      <vt:lpstr>e. Weiter in Excel…</vt:lpstr>
      <vt:lpstr>Ausblick 1: Excellisten als Grundlage  von Word-Serienbriefen</vt:lpstr>
      <vt:lpstr>Ausblick 2: Der Serienbriefgenerator</vt:lpstr>
      <vt:lpstr>a. Ausführliche Anleitung…</vt:lpstr>
      <vt:lpstr>b. Nützliche Felder</vt:lpstr>
      <vt:lpstr>b. Nützliche Felder</vt:lpstr>
      <vt:lpstr>c. Tipps</vt:lpstr>
      <vt:lpstr>c. Tipps</vt:lpstr>
      <vt:lpstr>c. Tipps</vt:lpstr>
      <vt:lpstr>Ausblick 3: Arbeiten mit Word-Vorlagen</vt:lpstr>
      <vt:lpstr>a. Ausführliche Anleitung…</vt:lpstr>
      <vt:lpstr>b. Tipps</vt:lpstr>
      <vt:lpstr>Vielen Dank für Ihre Aufmerksamkeit!  Kontakt: martin.pabst@csg-in.de</vt:lpstr>
    </vt:vector>
  </TitlesOfParts>
  <Company>VS Gersthofen (Hauptschule)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Modul: Unterrichtsplanung</dc:title>
  <dc:creator>Florian Ostermeier</dc:creator>
  <cp:lastModifiedBy>Windows User</cp:lastModifiedBy>
  <cp:revision>227</cp:revision>
  <cp:lastPrinted>2013-11-06T15:09:08Z</cp:lastPrinted>
  <dcterms:created xsi:type="dcterms:W3CDTF">2011-01-13T08:01:21Z</dcterms:created>
  <dcterms:modified xsi:type="dcterms:W3CDTF">2018-12-12T21:33:05Z</dcterms:modified>
</cp:coreProperties>
</file>