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02" r:id="rId3"/>
    <p:sldId id="303" r:id="rId4"/>
    <p:sldId id="304" r:id="rId5"/>
    <p:sldId id="305" r:id="rId6"/>
    <p:sldId id="306" r:id="rId7"/>
    <p:sldId id="265" r:id="rId8"/>
    <p:sldId id="300" r:id="rId9"/>
    <p:sldId id="307" r:id="rId10"/>
    <p:sldId id="301" r:id="rId11"/>
    <p:sldId id="29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70" r:id="rId20"/>
    <p:sldId id="316" r:id="rId21"/>
    <p:sldId id="317" r:id="rId22"/>
    <p:sldId id="273" r:id="rId23"/>
    <p:sldId id="274" r:id="rId24"/>
    <p:sldId id="318" r:id="rId25"/>
    <p:sldId id="275" r:id="rId26"/>
    <p:sldId id="320" r:id="rId27"/>
    <p:sldId id="321" r:id="rId28"/>
    <p:sldId id="322" r:id="rId29"/>
    <p:sldId id="323" r:id="rId30"/>
    <p:sldId id="325" r:id="rId31"/>
    <p:sldId id="319" r:id="rId32"/>
    <p:sldId id="324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297" r:id="rId47"/>
    <p:sldId id="339" r:id="rId48"/>
    <p:sldId id="277" r:id="rId49"/>
    <p:sldId id="279" r:id="rId50"/>
    <p:sldId id="278" r:id="rId51"/>
    <p:sldId id="341" r:id="rId52"/>
    <p:sldId id="340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280" r:id="rId61"/>
    <p:sldId id="349" r:id="rId62"/>
    <p:sldId id="284" r:id="rId63"/>
    <p:sldId id="288" r:id="rId64"/>
    <p:sldId id="290" r:id="rId65"/>
    <p:sldId id="291" r:id="rId66"/>
    <p:sldId id="289" r:id="rId67"/>
    <p:sldId id="292" r:id="rId68"/>
    <p:sldId id="298" r:id="rId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F8F8F8"/>
    <a:srgbClr val="438EC7"/>
    <a:srgbClr val="FF8D8D"/>
    <a:srgbClr val="A3CB25"/>
    <a:srgbClr val="D3FB51"/>
    <a:srgbClr val="B4BB21"/>
    <a:srgbClr val="FAD38E"/>
    <a:srgbClr val="E9FDA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1" d="100"/>
          <a:sy n="81" d="100"/>
        </p:scale>
        <p:origin x="941" y="6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5946B-F6FD-456E-B42A-AFA4B10152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328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97DC-779D-44F7-97A7-3A963ACE12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794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73D91-2085-4016-B827-C50A4159E9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09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08703-7FAF-4202-BBC3-5796E13178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304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DE4EB-9F2B-4058-ACA1-CBBCEEE8E3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48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1F690-61CF-46EE-8EB5-F99DB79E6D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452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8C0B4-C739-4FB8-98F1-D0120D9E5D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59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D44B1-E458-4B5B-9DFA-8062137939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298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E056-1737-4E00-836F-A2537F41C1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160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E9B88-440F-4C88-9079-F845188B68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889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29D6-2BBE-40DF-B06B-6B3698ED69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917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9F6730-B921-4EAC-9663-1734751FE2C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7CB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AD3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609600" cy="1219200"/>
          </a:xfrm>
          <a:prstGeom prst="rect">
            <a:avLst/>
          </a:prstGeom>
          <a:solidFill>
            <a:srgbClr val="A3C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Seitentitel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295400" y="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altLang="de-DE" sz="3600">
                <a:latin typeface="Arial" panose="020B0604020202020204" pitchFamily="34" charset="0"/>
              </a:rPr>
              <a:t>Object-Draw und EOS</a:t>
            </a:r>
          </a:p>
        </p:txBody>
      </p:sp>
      <p:sp>
        <p:nvSpPr>
          <p:cNvPr id="1036" name="AutoShape 12"/>
          <p:cNvSpPr>
            <a:spLocks noChangeArrowheads="1"/>
          </p:cNvSpPr>
          <p:nvPr userDrawn="1"/>
        </p:nvSpPr>
        <p:spPr bwMode="auto">
          <a:xfrm>
            <a:off x="107950" y="620713"/>
            <a:ext cx="533400" cy="4619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7" name="Oval 13"/>
          <p:cNvSpPr>
            <a:spLocks noChangeArrowheads="1"/>
          </p:cNvSpPr>
          <p:nvPr userDrawn="1"/>
        </p:nvSpPr>
        <p:spPr bwMode="auto">
          <a:xfrm>
            <a:off x="446088" y="95250"/>
            <a:ext cx="381000" cy="3810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 rot="-1207308">
            <a:off x="755650" y="603250"/>
            <a:ext cx="381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aps.google.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bst-software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267325"/>
            <a:ext cx="41529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20713"/>
            <a:ext cx="7924800" cy="533400"/>
          </a:xfrm>
        </p:spPr>
        <p:txBody>
          <a:bodyPr/>
          <a:lstStyle/>
          <a:p>
            <a:r>
              <a:rPr lang="de-DE" altLang="de-DE" dirty="0"/>
              <a:t>Workshop am </a:t>
            </a:r>
            <a:r>
              <a:rPr lang="de-DE" altLang="de-DE" dirty="0" smtClean="0"/>
              <a:t>30.04.2018 in Eichstätt</a:t>
            </a:r>
            <a:endParaRPr lang="de-DE" altLang="de-DE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03350"/>
            <a:ext cx="39624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03575"/>
            <a:ext cx="28130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30338"/>
            <a:ext cx="379571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22325" y="1371600"/>
            <a:ext cx="76358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Die folgenden Unterrichtsbeispiele orientieren sich am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Mebis</a:t>
            </a:r>
            <a:r>
              <a:rPr lang="de-DE" altLang="de-DE" sz="2800" dirty="0" smtClean="0">
                <a:latin typeface="Arial" panose="020B0604020202020204" pitchFamily="34" charset="0"/>
              </a:rPr>
              <a:t>-Kurs zum IT-Lehrplan:</a:t>
            </a:r>
          </a:p>
          <a:p>
            <a:r>
              <a:rPr lang="de-DE" altLang="de-DE" sz="2000" dirty="0" smtClean="0">
                <a:latin typeface="Arial" panose="020B0604020202020204" pitchFamily="34" charset="0"/>
              </a:rPr>
              <a:t>https://lernplattform.mebis.bayern.de/course/view.php?id=86339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2" y="2633484"/>
            <a:ext cx="5574061" cy="3973696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 flipH="1">
            <a:off x="5686420" y="6371901"/>
            <a:ext cx="23042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flipV="1">
            <a:off x="7981249" y="2799782"/>
            <a:ext cx="0" cy="36004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22325" y="1371600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Beispiel: </a:t>
            </a:r>
            <a:r>
              <a:rPr lang="de-DE" altLang="de-DE" sz="2800" dirty="0" smtClean="0">
                <a:latin typeface="Arial" panose="020B0604020202020204" pitchFamily="34" charset="0"/>
              </a:rPr>
              <a:t>Haltestellen-Schild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48043"/>
            <a:ext cx="1102900" cy="11029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22325" y="2081147"/>
            <a:ext cx="274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Rastergrafik: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64836" y="2081747"/>
            <a:ext cx="274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Vektorgrafik: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29219"/>
            <a:ext cx="3638550" cy="34099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681530"/>
            <a:ext cx="3600400" cy="3466431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22325" y="6228631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Praktische Umsetzung: </a:t>
            </a:r>
            <a:r>
              <a:rPr lang="de-DE" altLang="de-DE" sz="2800" dirty="0" smtClean="0">
                <a:latin typeface="Arial" panose="020B0604020202020204" pitchFamily="34" charset="0"/>
              </a:rPr>
              <a:t>Haltestelle.html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48043"/>
            <a:ext cx="1102900" cy="1102900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22325" y="1639936"/>
            <a:ext cx="76358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Praktische Umsetzung: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Haltestelle.html</a:t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>(Zoomen mit Strg +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Mausrad</a:t>
            </a:r>
            <a:r>
              <a:rPr lang="de-DE" altLang="de-DE" sz="2800" dirty="0" smtClean="0">
                <a:latin typeface="Arial" panose="020B0604020202020204" pitchFamily="34" charset="0"/>
              </a:rPr>
              <a:t>!)</a:t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Import in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Piskel</a:t>
            </a:r>
            <a:r>
              <a:rPr lang="de-DE" altLang="de-DE" sz="2800" dirty="0" smtClean="0">
                <a:latin typeface="Arial" panose="020B0604020202020204" pitchFamily="34" charset="0"/>
              </a:rPr>
              <a:t> (https://www.piskelapp.com/)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50" y="1988840"/>
            <a:ext cx="1102900" cy="1102900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22325" y="1639936"/>
            <a:ext cx="76358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Wie erreicht man die Detailtreue auch bei extrem hohem Zoomfaktor?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Zusammensetzung aus elementaren geometrischen Bestandteilen (</a:t>
            </a:r>
            <a:r>
              <a:rPr lang="de-DE" altLang="de-DE" sz="2800" b="1" dirty="0" smtClean="0">
                <a:latin typeface="Arial" panose="020B0604020202020204" pitchFamily="34" charset="0"/>
              </a:rPr>
              <a:t>Objekten</a:t>
            </a:r>
            <a:r>
              <a:rPr lang="de-DE" altLang="de-DE" sz="2800" dirty="0" smtClean="0">
                <a:latin typeface="Arial" panose="020B0604020202020204" pitchFamily="34" charset="0"/>
              </a:rPr>
              <a:t>)</a:t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/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/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Speicherung der Eigenschaften (</a:t>
            </a:r>
            <a:r>
              <a:rPr lang="de-DE" altLang="de-DE" sz="2800" b="1" dirty="0" smtClean="0">
                <a:latin typeface="Arial" panose="020B0604020202020204" pitchFamily="34" charset="0"/>
              </a:rPr>
              <a:t>Attribute</a:t>
            </a:r>
            <a:r>
              <a:rPr lang="de-DE" altLang="de-DE" sz="2800" dirty="0" smtClean="0">
                <a:latin typeface="Arial" panose="020B0604020202020204" pitchFamily="34" charset="0"/>
              </a:rPr>
              <a:t>) zusammen mit den </a:t>
            </a:r>
            <a:r>
              <a:rPr lang="de-DE" altLang="de-DE" sz="2800" b="1" dirty="0" smtClean="0">
                <a:latin typeface="Arial" panose="020B0604020202020204" pitchFamily="34" charset="0"/>
              </a:rPr>
              <a:t>Attributwerten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73016"/>
            <a:ext cx="27241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22325" y="1639936"/>
            <a:ext cx="763587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Anwendung von Vektorgrafiken: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b="1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b="1" dirty="0" smtClean="0">
                <a:latin typeface="Arial" panose="020B0604020202020204" pitchFamily="34" charset="0"/>
              </a:rPr>
              <a:t>Landkarten</a:t>
            </a:r>
            <a:br>
              <a:rPr lang="de-DE" altLang="de-DE" sz="2800" b="1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>(-&gt; Zeigen von </a:t>
            </a:r>
            <a:r>
              <a:rPr lang="de-DE" altLang="de-DE" sz="2800" dirty="0" smtClean="0">
                <a:latin typeface="Arial" panose="020B0604020202020204" pitchFamily="34" charset="0"/>
                <a:hlinkClick r:id="rId2"/>
              </a:rPr>
              <a:t>www.maps.google.de</a:t>
            </a:r>
            <a:r>
              <a:rPr lang="de-DE" altLang="de-DE" sz="2800" dirty="0" smtClean="0">
                <a:latin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b="1" dirty="0" smtClean="0">
                <a:latin typeface="Arial" panose="020B0604020202020204" pitchFamily="34" charset="0"/>
              </a:rPr>
              <a:t>Speicherung von Schriftarten</a:t>
            </a:r>
            <a:br>
              <a:rPr lang="de-DE" altLang="de-DE" sz="2800" b="1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>(-&gt; Schreiben eines Wortes in einem Textverarbeitungsprogramm, dann hineinzoomen)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b="1" dirty="0" smtClean="0">
                <a:latin typeface="Arial" panose="020B0604020202020204" pitchFamily="34" charset="0"/>
              </a:rPr>
              <a:t>Firmenlogos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b="1" dirty="0" smtClean="0">
                <a:latin typeface="Arial" panose="020B0604020202020204" pitchFamily="34" charset="0"/>
              </a:rPr>
              <a:t>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b="1" dirty="0" smtClean="0">
                <a:latin typeface="Arial" panose="020B0604020202020204" pitchFamily="34" charset="0"/>
              </a:rPr>
              <a:t>…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11" y="4653136"/>
            <a:ext cx="2607588" cy="21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22325" y="1639936"/>
            <a:ext cx="76358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Ansehen der Objekte und ihrer Eigenschaften in </a:t>
            </a:r>
            <a:r>
              <a:rPr lang="de-DE" altLang="de-DE" sz="2800" b="1" dirty="0" err="1" smtClean="0">
                <a:latin typeface="Arial" panose="020B0604020202020204" pitchFamily="34" charset="0"/>
              </a:rPr>
              <a:t>Object</a:t>
            </a:r>
            <a:r>
              <a:rPr lang="de-DE" altLang="de-DE" sz="2800" b="1" dirty="0" smtClean="0">
                <a:latin typeface="Arial" panose="020B0604020202020204" pitchFamily="34" charset="0"/>
              </a:rPr>
              <a:t>-Draw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Datei: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Haltestelle.odr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Vektorgrafiken: Besonderheiten und Einsatzgebiete</a:t>
            </a:r>
            <a:endParaRPr lang="de-DE" alt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7"/>
            <a:ext cx="7560840" cy="54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Beispielhafter Hefteintrag</a:t>
            </a:r>
            <a:endParaRPr lang="de-DE" altLang="de-DE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576" y="1613834"/>
            <a:ext cx="76358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latin typeface="+mj-lt"/>
              </a:rPr>
              <a:t>Besteht eine am Computer erzeugte Grafik lediglich aus mathematisch beschreibbaren Linien, Formen oder Kurven, so spricht man von einer </a:t>
            </a:r>
            <a:r>
              <a:rPr lang="de-DE" sz="2800" dirty="0" smtClean="0">
                <a:latin typeface="+mj-lt"/>
              </a:rPr>
              <a:t>Vektorgrafik. Die Bestandteile der Vektorgrafik nennt man Objekte. Gespeichert werden ihre Attribute (Eigenschaften) zusammen mit den Attributwerten.</a:t>
            </a:r>
            <a:endParaRPr lang="de-DE" alt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55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Beispielhafter Hefteintrag</a:t>
            </a:r>
            <a:endParaRPr lang="de-DE" alt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8571" t="41038" r="2857" b="11305"/>
          <a:stretch/>
        </p:blipFill>
        <p:spPr>
          <a:xfrm>
            <a:off x="3563888" y="2852936"/>
            <a:ext cx="3280792" cy="393695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576" y="1613834"/>
            <a:ext cx="7635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 smtClean="0">
                <a:latin typeface="+mj-lt"/>
              </a:rPr>
              <a:t>Ein Objekt (z.B. goldener Kreis) kann mit Hilfe einer Objektkarte dargestellt werden:</a:t>
            </a:r>
            <a:endParaRPr lang="de-DE" altLang="de-DE" sz="2800" dirty="0">
              <a:latin typeface="+mj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7" y="2847489"/>
            <a:ext cx="23042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+mj-lt"/>
              </a:rPr>
              <a:t>Bezeichner</a:t>
            </a:r>
          </a:p>
          <a:p>
            <a:r>
              <a:rPr lang="de-DE" altLang="de-DE" sz="2800" dirty="0" smtClean="0">
                <a:latin typeface="+mj-lt"/>
              </a:rPr>
              <a:t>des Objekts</a:t>
            </a:r>
            <a:endParaRPr lang="de-DE" altLang="de-DE" sz="2800" dirty="0"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96336" y="3324542"/>
            <a:ext cx="1399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+mj-lt"/>
              </a:rPr>
              <a:t>Klasse</a:t>
            </a:r>
            <a:endParaRPr lang="de-DE" altLang="de-DE" sz="2800" dirty="0">
              <a:latin typeface="+mj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0540" y="4559801"/>
            <a:ext cx="1795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+mj-lt"/>
              </a:rPr>
              <a:t>Attribute</a:t>
            </a:r>
            <a:endParaRPr lang="de-DE" altLang="de-DE" sz="2800" dirty="0">
              <a:latin typeface="+mj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020272" y="4708101"/>
            <a:ext cx="2301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+mj-lt"/>
              </a:rPr>
              <a:t>Attributwerte</a:t>
            </a:r>
            <a:endParaRPr lang="de-DE" altLang="de-DE" sz="2800" dirty="0">
              <a:latin typeface="+mj-lt"/>
            </a:endParaRPr>
          </a:p>
        </p:txBody>
      </p:sp>
      <p:cxnSp>
        <p:nvCxnSpPr>
          <p:cNvPr id="3" name="Gerade Verbindung mit Pfeil 2"/>
          <p:cNvCxnSpPr>
            <a:stCxn id="6" idx="3"/>
          </p:cNvCxnSpPr>
          <p:nvPr/>
        </p:nvCxnSpPr>
        <p:spPr>
          <a:xfrm>
            <a:off x="3059833" y="3324543"/>
            <a:ext cx="936103" cy="261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452193" y="4081144"/>
            <a:ext cx="1471735" cy="7577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1"/>
          </p:cNvCxnSpPr>
          <p:nvPr/>
        </p:nvCxnSpPr>
        <p:spPr>
          <a:xfrm flipH="1" flipV="1">
            <a:off x="6372200" y="4081144"/>
            <a:ext cx="648072" cy="888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084168" y="3638021"/>
            <a:ext cx="1527928" cy="7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1371600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>
                <a:latin typeface="Arial" panose="020B0604020202020204" pitchFamily="34" charset="0"/>
              </a:rPr>
              <a:t>Nachzeichnen des Bildes „Haus mit LKW“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97397"/>
            <a:ext cx="2579900" cy="20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22325" y="2010366"/>
            <a:ext cx="76358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Tipps:</a:t>
            </a:r>
            <a:r>
              <a:rPr lang="de-DE" altLang="de-DE" sz="2800" dirty="0" smtClean="0"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Entf-Taste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Aufziehen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Verschieben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Vergrößern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Drehen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err="1" smtClean="0">
                <a:latin typeface="Arial" panose="020B0604020202020204" pitchFamily="34" charset="0"/>
              </a:rPr>
              <a:t>Shift</a:t>
            </a:r>
            <a:r>
              <a:rPr lang="de-DE" altLang="de-DE" sz="2800" dirty="0" smtClean="0">
                <a:latin typeface="Arial" panose="020B0604020202020204" pitchFamily="34" charset="0"/>
              </a:rPr>
              <a:t>/Strg-Taste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Kopieren/Einfügen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Ändern der Objektbezeichner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Praktischer Arbeitsauftrag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3" y="609600"/>
            <a:ext cx="7884368" cy="533400"/>
          </a:xfrm>
        </p:spPr>
        <p:txBody>
          <a:bodyPr/>
          <a:lstStyle/>
          <a:p>
            <a:r>
              <a:rPr lang="de-DE" altLang="de-DE" dirty="0"/>
              <a:t>Lehrplan </a:t>
            </a:r>
            <a:r>
              <a:rPr lang="de-DE" altLang="de-DE" dirty="0" smtClean="0"/>
              <a:t>RS Informationstechnologie</a:t>
            </a:r>
            <a:endParaRPr lang="de-DE" altLang="de-DE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2325" y="1371600"/>
            <a:ext cx="76358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smtClean="0">
                <a:latin typeface="+mj-lt"/>
              </a:rPr>
              <a:t>Agenda:</a:t>
            </a:r>
          </a:p>
          <a:p>
            <a:endParaRPr lang="de-DE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Kurze Historie des Informatiklehrplans und der Programme </a:t>
            </a:r>
            <a:r>
              <a:rPr lang="de-DE" dirty="0" err="1" smtClean="0">
                <a:latin typeface="+mj-lt"/>
              </a:rPr>
              <a:t>ObjectDraw</a:t>
            </a:r>
            <a:r>
              <a:rPr lang="de-DE" dirty="0" smtClean="0">
                <a:latin typeface="+mj-lt"/>
              </a:rPr>
              <a:t> und 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Neuer IT-Lehrplan (</a:t>
            </a:r>
            <a:r>
              <a:rPr lang="de-DE" dirty="0" err="1" smtClean="0">
                <a:latin typeface="+mj-lt"/>
              </a:rPr>
              <a:t>LehrplanPlus</a:t>
            </a:r>
            <a:r>
              <a:rPr lang="de-DE" dirty="0" smtClean="0">
                <a:latin typeface="+mj-lt"/>
              </a:rPr>
              <a:t>) an den Realschulen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Beispielhafte Unterrichtssequenz in Anlehnung am </a:t>
            </a:r>
            <a:r>
              <a:rPr lang="de-DE" dirty="0" err="1" smtClean="0">
                <a:latin typeface="+mj-lt"/>
              </a:rPr>
              <a:t>Mebis</a:t>
            </a:r>
            <a:r>
              <a:rPr lang="de-DE" dirty="0" smtClean="0">
                <a:latin typeface="+mj-lt"/>
              </a:rPr>
              <a:t>-Kurs zum Lehrplan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3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1371600"/>
            <a:ext cx="763587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Aufgabe: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Vervollständige die untere Objektkarte anhand der folgenden Objektbeschreibung:</a:t>
            </a:r>
          </a:p>
          <a:p>
            <a:endParaRPr lang="de-DE" sz="2800" i="1" dirty="0" smtClean="0"/>
          </a:p>
          <a:p>
            <a:r>
              <a:rPr lang="de-DE" sz="2800" i="1" dirty="0" smtClean="0"/>
              <a:t>Ein </a:t>
            </a:r>
            <a:r>
              <a:rPr lang="de-DE" sz="2800" i="1" dirty="0"/>
              <a:t>Rechteck-Objekt hat den Namen "buch1" und ist gelb ausgemalt.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i="1" dirty="0"/>
              <a:t>Das Objekt ist um 10° gedreht und seine gestrichelte grüne Linie ist 0.2 mm dick.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i="1" dirty="0"/>
              <a:t>Das Objekt ist 4.23 cm breit und doppelt so lang.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i="1" dirty="0"/>
              <a:t>Die beiden </a:t>
            </a:r>
            <a:r>
              <a:rPr lang="de-DE" sz="2800" i="1" dirty="0" err="1"/>
              <a:t>Diagonalenschnittpunkte</a:t>
            </a:r>
            <a:r>
              <a:rPr lang="de-DE" sz="2800" i="1" dirty="0"/>
              <a:t> sind bei 20.00 cm</a:t>
            </a:r>
            <a:r>
              <a:rPr lang="de-DE" sz="2800" i="1" dirty="0" smtClean="0"/>
              <a:t>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Praktischer Arbeitsauftrag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636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Praktischer Arbeitsauftrag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3744416" cy="36842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636912"/>
            <a:ext cx="2946076" cy="4048043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4788024" y="2204864"/>
            <a:ext cx="108012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lang="de-DE" altLang="de-DE" dirty="0" smtClean="0"/>
              <a:t>Mit Objekten etwas machen: Methoden</a:t>
            </a:r>
            <a:endParaRPr lang="de-DE" altLang="de-DE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>
                <a:latin typeface="Arial" panose="020B0604020202020204" pitchFamily="34" charset="0"/>
              </a:rPr>
              <a:t>„Erforschen“</a:t>
            </a:r>
            <a:r>
              <a:rPr lang="de-DE" altLang="de-DE" sz="2800" dirty="0">
                <a:latin typeface="Arial" panose="020B0604020202020204" pitchFamily="34" charset="0"/>
              </a:rPr>
              <a:t> dieser Methodenaufrufe 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im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Analysatorfenster</a:t>
            </a:r>
            <a:r>
              <a:rPr lang="de-DE" altLang="de-DE" sz="2800" dirty="0" smtClean="0">
                <a:latin typeface="Arial" panose="020B0604020202020204" pitchFamily="34" charset="0"/>
              </a:rPr>
              <a:t> von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Object</a:t>
            </a:r>
            <a:r>
              <a:rPr lang="de-DE" altLang="de-DE" sz="2800" dirty="0" smtClean="0">
                <a:latin typeface="Arial" panose="020B0604020202020204" pitchFamily="34" charset="0"/>
              </a:rPr>
              <a:t>-Draw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8305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 Die Schreibweise für einen Methodenaufruf ist </a:t>
            </a: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  </a:t>
            </a:r>
            <a:r>
              <a:rPr lang="de-DE" altLang="de-DE" sz="2800" dirty="0" err="1">
                <a:latin typeface="Arial" panose="020B0604020202020204" pitchFamily="34" charset="0"/>
              </a:rPr>
              <a:t>Objektbezeichner.Methodenname</a:t>
            </a:r>
            <a:r>
              <a:rPr lang="de-DE" altLang="de-DE" sz="2800" dirty="0">
                <a:latin typeface="Arial" panose="020B0604020202020204" pitchFamily="34" charset="0"/>
              </a:rPr>
              <a:t>(Parameter)</a:t>
            </a:r>
            <a:br>
              <a:rPr lang="de-DE" altLang="de-DE" sz="2800" dirty="0">
                <a:latin typeface="Arial" panose="020B0604020202020204" pitchFamily="34" charset="0"/>
              </a:rPr>
            </a:b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 Die </a:t>
            </a:r>
            <a:r>
              <a:rPr lang="de-DE" altLang="de-DE" sz="2800" b="1" dirty="0" smtClean="0">
                <a:latin typeface="Arial" panose="020B0604020202020204" pitchFamily="34" charset="0"/>
              </a:rPr>
              <a:t>Parameterwerte</a:t>
            </a:r>
            <a:r>
              <a:rPr lang="de-DE" altLang="de-DE" sz="2800" dirty="0" smtClean="0">
                <a:latin typeface="Arial" panose="020B0604020202020204" pitchFamily="34" charset="0"/>
              </a:rPr>
              <a:t> </a:t>
            </a:r>
            <a:r>
              <a:rPr lang="de-DE" altLang="de-DE" sz="2800" dirty="0">
                <a:latin typeface="Arial" panose="020B0604020202020204" pitchFamily="34" charset="0"/>
              </a:rPr>
              <a:t>geben genauer an, wie die</a:t>
            </a: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  Methode ausgeführt werden soll (z.B. </a:t>
            </a: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  Verschiebung in x- und y-Richtung bei der</a:t>
            </a: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  Methode verschieben)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Mausaktion  </a:t>
            </a:r>
            <a:r>
              <a:rPr lang="de-DE" altLang="de-DE" sz="2800">
                <a:latin typeface="Arial" panose="020B0604020202020204" pitchFamily="34" charset="0"/>
                <a:sym typeface="Wingdings" panose="05000000000000000000" pitchFamily="2" charset="2"/>
              </a:rPr>
              <a:t>  bewirkt Aufruf einer Methode</a:t>
            </a:r>
            <a:endParaRPr lang="de-DE" altLang="de-DE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Schüler können in Object-Draw selbst Methodenaufrufe eingeben und deren Wirkung beobachten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>
                <a:latin typeface="Arial" panose="020B0604020202020204" pitchFamily="34" charset="0"/>
              </a:rPr>
              <a:t>Im Lehrermodus können arbeitsblattähnliche Aufgabendateien erstellt werden.</a:t>
            </a:r>
          </a:p>
          <a:p>
            <a:r>
              <a:rPr lang="de-DE" altLang="de-DE" sz="2800" dirty="0">
                <a:latin typeface="Arial" panose="020B0604020202020204" pitchFamily="34" charset="0"/>
              </a:rPr>
              <a:t>(Dateien „Übung zu Methodenaufrufen 1/2“)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smtClean="0"/>
              <a:t>Mit Objekten etwas machen: Methoden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Objekte haben </a:t>
            </a:r>
            <a:r>
              <a:rPr lang="de-DE" altLang="de-DE" sz="2800" b="1" dirty="0" smtClean="0">
                <a:latin typeface="Arial" panose="020B0604020202020204" pitchFamily="34" charset="0"/>
              </a:rPr>
              <a:t>Methoden</a:t>
            </a:r>
            <a:r>
              <a:rPr lang="de-DE" altLang="de-DE" sz="2800" dirty="0" smtClean="0">
                <a:latin typeface="Arial" panose="020B0604020202020204" pitchFamily="34" charset="0"/>
              </a:rPr>
              <a:t> ( = Fähigkeiten). Ein Rechteck hat beispielsweise die Methoden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Verschieben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Strecken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err="1" smtClean="0">
                <a:latin typeface="Arial" panose="020B0604020202020204" pitchFamily="34" charset="0"/>
              </a:rPr>
              <a:t>FüllfarbeSetzen</a:t>
            </a: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…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2000" y="4040361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Manche Methoden benötigen </a:t>
            </a:r>
            <a:r>
              <a:rPr lang="de-DE" altLang="de-DE" sz="2800" b="1" dirty="0" smtClean="0">
                <a:latin typeface="Arial" panose="020B0604020202020204" pitchFamily="34" charset="0"/>
              </a:rPr>
              <a:t>Parameterwerte</a:t>
            </a:r>
            <a:r>
              <a:rPr lang="de-DE" altLang="de-DE" sz="2800" dirty="0" smtClean="0">
                <a:latin typeface="Arial" panose="020B0604020202020204" pitchFamily="34" charset="0"/>
              </a:rPr>
              <a:t> ( = weitere Informationen), um sie ausführen zu können, z.B. Verschieben(3 cm, 2 cm)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smtClean="0"/>
              <a:t>Beispielhafter Hefteintrag</a:t>
            </a:r>
            <a:endParaRPr lang="de-DE" alt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644008" y="5425356"/>
            <a:ext cx="576064" cy="451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6372200" y="5425356"/>
            <a:ext cx="407504" cy="451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55776" y="5900392"/>
            <a:ext cx="28766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X-Verschiebung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34408" y="5900392"/>
            <a:ext cx="28766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Y-Verschiebung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Mit Objekten etwas machen: Methoden</a:t>
            </a:r>
            <a:endParaRPr lang="de-DE" altLang="de-DE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153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Mündlich: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Wie schreibt man den Methodenaufruf für Methoden, die keine Parameter benötigen?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Welche Parameter haben die Methoden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de-DE" sz="2800" dirty="0" err="1" smtClean="0">
                <a:latin typeface="Arial" panose="020B0604020202020204" pitchFamily="34" charset="0"/>
              </a:rPr>
              <a:t>FüllfarbeSetzen</a:t>
            </a:r>
            <a:endParaRPr lang="de-DE" altLang="de-DE" sz="2800" dirty="0" smtClean="0"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Drehen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Strecken?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15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Aufgabe 1 - Methodenaufrufe</a:t>
            </a:r>
          </a:p>
          <a:p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Zeichne </a:t>
            </a:r>
            <a:r>
              <a:rPr lang="de-DE" dirty="0">
                <a:latin typeface="+mj-lt"/>
              </a:rPr>
              <a:t>in </a:t>
            </a:r>
            <a:r>
              <a:rPr lang="de-DE" dirty="0" err="1">
                <a:latin typeface="+mj-lt"/>
              </a:rPr>
              <a:t>ObjectDraw</a:t>
            </a:r>
            <a:r>
              <a:rPr lang="de-DE" dirty="0">
                <a:latin typeface="+mj-lt"/>
              </a:rPr>
              <a:t> ein Rechteck und vergib den Namen "fenster1".</a:t>
            </a:r>
          </a:p>
          <a:p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Probiere </a:t>
            </a:r>
            <a:r>
              <a:rPr lang="de-DE" dirty="0">
                <a:latin typeface="+mj-lt"/>
              </a:rPr>
              <a:t>und notiere geeignete Methoden, um folgende Veränderungen an deinem Objekt vorzunehmen</a:t>
            </a:r>
            <a:r>
              <a:rPr lang="de-DE" dirty="0" smtClean="0">
                <a:latin typeface="+mj-lt"/>
              </a:rPr>
              <a:t>:</a:t>
            </a:r>
          </a:p>
          <a:p>
            <a:endParaRPr lang="de-DE" dirty="0"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Fülle das Rechteck rot aus.</a:t>
            </a:r>
          </a:p>
          <a:p>
            <a:pPr lvl="1"/>
            <a:r>
              <a:rPr lang="de-DE" dirty="0">
                <a:latin typeface="+mj-lt"/>
              </a:rPr>
              <a:t>Verändere die Breite auf den Wert 20.</a:t>
            </a:r>
          </a:p>
          <a:p>
            <a:pPr lvl="1"/>
            <a:r>
              <a:rPr lang="de-DE" dirty="0">
                <a:latin typeface="+mj-lt"/>
              </a:rPr>
              <a:t>Verdopple die Größe des Rechtecks.</a:t>
            </a:r>
          </a:p>
          <a:p>
            <a:pPr lvl="1"/>
            <a:r>
              <a:rPr lang="de-DE" dirty="0" err="1">
                <a:latin typeface="+mj-lt"/>
              </a:rPr>
              <a:t>Halbierde</a:t>
            </a:r>
            <a:r>
              <a:rPr lang="de-DE" dirty="0">
                <a:latin typeface="+mj-lt"/>
              </a:rPr>
              <a:t> die Größe des Rechtecks.</a:t>
            </a:r>
          </a:p>
          <a:p>
            <a:pPr lvl="1"/>
            <a:r>
              <a:rPr lang="de-DE" dirty="0">
                <a:latin typeface="+mj-lt"/>
              </a:rPr>
              <a:t>Schneide des Rechteck aus.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smtClean="0"/>
              <a:t>Aufgaben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075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6768752" cy="607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smtClean="0"/>
              <a:t>Aufgaben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36872"/>
            <a:ext cx="3960440" cy="61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3568" y="1484784"/>
            <a:ext cx="76358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Fragen dazu: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Welche „Objektarten“ gibt</a:t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>es im Bild rechts?</a:t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Wie viele Objekte gibt es von jede Objektart?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Vergleiche die Attribute/Methoden der Objekte der verschiedenen „Objektarten“!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4607"/>
            <a:ext cx="2833886" cy="222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Objekte der gleichen Art: Klassen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461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33600" y="1117600"/>
            <a:ext cx="5562600" cy="1016000"/>
          </a:xfrm>
          <a:prstGeom prst="rect">
            <a:avLst/>
          </a:prstGeom>
          <a:solidFill>
            <a:srgbClr val="8AB9D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000">
                <a:latin typeface="Arial" panose="020B0604020202020204" pitchFamily="34" charset="0"/>
              </a:rPr>
              <a:t>NT 6.2</a:t>
            </a:r>
          </a:p>
          <a:p>
            <a:r>
              <a:rPr lang="de-DE" altLang="de-DE" sz="1000">
                <a:latin typeface="Arial" panose="020B0604020202020204" pitchFamily="34" charset="0"/>
              </a:rPr>
              <a:t>„Bei der problemorientierten Arbeit am Rechner erleichtert [den Schülern] die objektorientierte Sichtweise, die gemeinsamen Grundprinzipien und Strukturen von Dokumenten zu erkennen. Damit lernen die Schüler [...] ein tragfähiges, produktunabhängiges und zeitbeständiges Konzept für die Darstellung von Information mittels Standardsoftware kennen und entwickeln ein allgemeines Verständnis für den prinzipiellen Aufbau dieser Softwaresysteme.“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Didaktische Probleme (Lehrplan Gym.)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>
                <a:latin typeface="Arial" panose="020B0604020202020204" pitchFamily="34" charset="0"/>
              </a:rPr>
              <a:t> Bedienung von Standardsoftware ist auch ohne Kenntnisse über Objektorientierung möglich.</a:t>
            </a:r>
          </a:p>
          <a:p>
            <a:pPr>
              <a:buFontTx/>
              <a:buChar char="•"/>
            </a:pPr>
            <a:r>
              <a:rPr lang="de-DE" altLang="de-DE" sz="2800">
                <a:latin typeface="Arial" panose="020B0604020202020204" pitchFamily="34" charset="0"/>
              </a:rPr>
              <a:t>Objektorientierte Funktionsweise oft verborgen; (Punktschreibweise/Methodenaufrufe!)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933825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6750" indent="-666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7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800">
                <a:latin typeface="Arial" panose="020B0604020202020204" pitchFamily="34" charset="0"/>
              </a:rPr>
              <a:t>=&gt; 	Unterricht über Objektorientierung wird als überflüssige Schikane empfunden</a:t>
            </a:r>
          </a:p>
        </p:txBody>
      </p:sp>
      <p:grpSp>
        <p:nvGrpSpPr>
          <p:cNvPr id="45081" name="Group 25"/>
          <p:cNvGrpSpPr>
            <a:grpSpLocks/>
          </p:cNvGrpSpPr>
          <p:nvPr/>
        </p:nvGrpSpPr>
        <p:grpSpPr bwMode="auto">
          <a:xfrm>
            <a:off x="762000" y="5029200"/>
            <a:ext cx="4572000" cy="1524000"/>
            <a:chOff x="480" y="3168"/>
            <a:chExt cx="2880" cy="960"/>
          </a:xfrm>
        </p:grpSpPr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480" y="3168"/>
              <a:ext cx="288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Arbeit mit Standardsoftware am Computer</a:t>
              </a:r>
            </a:p>
          </p:txBody>
        </p:sp>
        <p:grpSp>
          <p:nvGrpSpPr>
            <p:cNvPr id="45072" name="Group 16"/>
            <p:cNvGrpSpPr>
              <a:grpSpLocks/>
            </p:cNvGrpSpPr>
            <p:nvPr/>
          </p:nvGrpSpPr>
          <p:grpSpPr bwMode="auto">
            <a:xfrm>
              <a:off x="2208" y="3696"/>
              <a:ext cx="432" cy="432"/>
              <a:chOff x="2064" y="3648"/>
              <a:chExt cx="432" cy="432"/>
            </a:xfrm>
          </p:grpSpPr>
          <p:sp>
            <p:nvSpPr>
              <p:cNvPr id="45066" name="Oval 10"/>
              <p:cNvSpPr>
                <a:spLocks noChangeArrowheads="1"/>
              </p:cNvSpPr>
              <p:nvPr/>
            </p:nvSpPr>
            <p:spPr bwMode="auto">
              <a:xfrm>
                <a:off x="2064" y="3648"/>
                <a:ext cx="432" cy="432"/>
              </a:xfrm>
              <a:prstGeom prst="ellipse">
                <a:avLst/>
              </a:prstGeom>
              <a:solidFill>
                <a:srgbClr val="D3FB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68" name="Freeform 12"/>
              <p:cNvSpPr>
                <a:spLocks/>
              </p:cNvSpPr>
              <p:nvPr/>
            </p:nvSpPr>
            <p:spPr bwMode="auto">
              <a:xfrm>
                <a:off x="2112" y="3888"/>
                <a:ext cx="336" cy="128"/>
              </a:xfrm>
              <a:custGeom>
                <a:avLst/>
                <a:gdLst>
                  <a:gd name="T0" fmla="*/ 0 w 336"/>
                  <a:gd name="T1" fmla="*/ 0 h 128"/>
                  <a:gd name="T2" fmla="*/ 67 w 336"/>
                  <a:gd name="T3" fmla="*/ 96 h 128"/>
                  <a:gd name="T4" fmla="*/ 172 w 336"/>
                  <a:gd name="T5" fmla="*/ 128 h 128"/>
                  <a:gd name="T6" fmla="*/ 269 w 336"/>
                  <a:gd name="T7" fmla="*/ 96 h 128"/>
                  <a:gd name="T8" fmla="*/ 336 w 336"/>
                  <a:gd name="T9" fmla="*/ 0 h 128"/>
                  <a:gd name="T10" fmla="*/ 224 w 336"/>
                  <a:gd name="T11" fmla="*/ 48 h 128"/>
                  <a:gd name="T12" fmla="*/ 112 w 336"/>
                  <a:gd name="T13" fmla="*/ 48 h 128"/>
                  <a:gd name="T14" fmla="*/ 0 w 336"/>
                  <a:gd name="T1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6" h="128">
                    <a:moveTo>
                      <a:pt x="0" y="0"/>
                    </a:moveTo>
                    <a:lnTo>
                      <a:pt x="67" y="96"/>
                    </a:lnTo>
                    <a:cubicBezTo>
                      <a:pt x="96" y="117"/>
                      <a:pt x="138" y="128"/>
                      <a:pt x="172" y="128"/>
                    </a:cubicBezTo>
                    <a:cubicBezTo>
                      <a:pt x="206" y="128"/>
                      <a:pt x="242" y="117"/>
                      <a:pt x="269" y="96"/>
                    </a:cubicBezTo>
                    <a:lnTo>
                      <a:pt x="336" y="0"/>
                    </a:lnTo>
                    <a:lnTo>
                      <a:pt x="224" y="48"/>
                    </a:lnTo>
                    <a:cubicBezTo>
                      <a:pt x="187" y="56"/>
                      <a:pt x="149" y="56"/>
                      <a:pt x="112" y="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D8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2160" y="37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1" name="Oval 15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45083" name="Group 27"/>
          <p:cNvGrpSpPr>
            <a:grpSpLocks/>
          </p:cNvGrpSpPr>
          <p:nvPr/>
        </p:nvGrpSpPr>
        <p:grpSpPr bwMode="auto">
          <a:xfrm>
            <a:off x="4800600" y="5029200"/>
            <a:ext cx="4038600" cy="1600200"/>
            <a:chOff x="3024" y="3168"/>
            <a:chExt cx="2544" cy="1008"/>
          </a:xfrm>
        </p:grpSpPr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024" y="3168"/>
              <a:ext cx="254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Lösen von Aufgaben zur Objektorientierung mit Stift und Papier</a:t>
              </a:r>
            </a:p>
          </p:txBody>
        </p:sp>
        <p:grpSp>
          <p:nvGrpSpPr>
            <p:cNvPr id="45079" name="Group 23"/>
            <p:cNvGrpSpPr>
              <a:grpSpLocks/>
            </p:cNvGrpSpPr>
            <p:nvPr/>
          </p:nvGrpSpPr>
          <p:grpSpPr bwMode="auto">
            <a:xfrm>
              <a:off x="5136" y="3744"/>
              <a:ext cx="432" cy="432"/>
              <a:chOff x="5184" y="3504"/>
              <a:chExt cx="432" cy="432"/>
            </a:xfrm>
          </p:grpSpPr>
          <p:sp>
            <p:nvSpPr>
              <p:cNvPr id="45074" name="Oval 18"/>
              <p:cNvSpPr>
                <a:spLocks noChangeArrowheads="1"/>
              </p:cNvSpPr>
              <p:nvPr/>
            </p:nvSpPr>
            <p:spPr bwMode="auto">
              <a:xfrm>
                <a:off x="5184" y="3504"/>
                <a:ext cx="432" cy="432"/>
              </a:xfrm>
              <a:prstGeom prst="ellipse">
                <a:avLst/>
              </a:prstGeom>
              <a:solidFill>
                <a:srgbClr val="D3FB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5" name="Freeform 19"/>
              <p:cNvSpPr>
                <a:spLocks/>
              </p:cNvSpPr>
              <p:nvPr/>
            </p:nvSpPr>
            <p:spPr bwMode="auto">
              <a:xfrm>
                <a:off x="5280" y="3804"/>
                <a:ext cx="249" cy="47"/>
              </a:xfrm>
              <a:custGeom>
                <a:avLst/>
                <a:gdLst>
                  <a:gd name="T0" fmla="*/ 0 w 249"/>
                  <a:gd name="T1" fmla="*/ 43 h 47"/>
                  <a:gd name="T2" fmla="*/ 42 w 249"/>
                  <a:gd name="T3" fmla="*/ 14 h 47"/>
                  <a:gd name="T4" fmla="*/ 123 w 249"/>
                  <a:gd name="T5" fmla="*/ 0 h 47"/>
                  <a:gd name="T6" fmla="*/ 200 w 249"/>
                  <a:gd name="T7" fmla="*/ 11 h 47"/>
                  <a:gd name="T8" fmla="*/ 242 w 249"/>
                  <a:gd name="T9" fmla="*/ 45 h 47"/>
                  <a:gd name="T10" fmla="*/ 158 w 249"/>
                  <a:gd name="T11" fmla="*/ 23 h 47"/>
                  <a:gd name="T12" fmla="*/ 86 w 249"/>
                  <a:gd name="T13" fmla="*/ 23 h 47"/>
                  <a:gd name="T14" fmla="*/ 0 w 249"/>
                  <a:gd name="T15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47">
                    <a:moveTo>
                      <a:pt x="0" y="43"/>
                    </a:moveTo>
                    <a:lnTo>
                      <a:pt x="42" y="14"/>
                    </a:lnTo>
                    <a:cubicBezTo>
                      <a:pt x="62" y="7"/>
                      <a:pt x="97" y="0"/>
                      <a:pt x="123" y="0"/>
                    </a:cubicBezTo>
                    <a:cubicBezTo>
                      <a:pt x="149" y="0"/>
                      <a:pt x="180" y="4"/>
                      <a:pt x="200" y="11"/>
                    </a:cubicBezTo>
                    <a:cubicBezTo>
                      <a:pt x="220" y="18"/>
                      <a:pt x="249" y="43"/>
                      <a:pt x="242" y="45"/>
                    </a:cubicBezTo>
                    <a:cubicBezTo>
                      <a:pt x="235" y="47"/>
                      <a:pt x="184" y="27"/>
                      <a:pt x="158" y="23"/>
                    </a:cubicBezTo>
                    <a:cubicBezTo>
                      <a:pt x="132" y="19"/>
                      <a:pt x="112" y="20"/>
                      <a:pt x="86" y="2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auto">
              <a:xfrm>
                <a:off x="5280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7" name="Oval 21"/>
              <p:cNvSpPr>
                <a:spLocks noChangeArrowheads="1"/>
              </p:cNvSpPr>
              <p:nvPr/>
            </p:nvSpPr>
            <p:spPr bwMode="auto">
              <a:xfrm>
                <a:off x="5472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8" name="Oval 22"/>
              <p:cNvSpPr>
                <a:spLocks noChangeArrowheads="1"/>
              </p:cNvSpPr>
              <p:nvPr/>
            </p:nvSpPr>
            <p:spPr bwMode="auto">
              <a:xfrm>
                <a:off x="53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6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4607"/>
            <a:ext cx="2833886" cy="222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Objekte der gleichen Art: Klassen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530001"/>
            <a:ext cx="4830859" cy="31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Beispielhafter Hefteintrag</a:t>
            </a:r>
            <a:endParaRPr lang="de-DE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153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Objekte der gleichen Art (d.h. mit gleichen Attributen und Methoden) fasst man zu einer Klasse zusammen.</a:t>
            </a:r>
          </a:p>
          <a:p>
            <a:endParaRPr lang="de-DE" altLang="de-DE" sz="2800" dirty="0" smtClean="0">
              <a:latin typeface="Arial" panose="020B0604020202020204" pitchFamily="34" charset="0"/>
            </a:endParaRP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Beispiele für Klassen: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RECHTECK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ELLIPSE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LINIE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…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0937" y="5418118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i="1" dirty="0" smtClean="0">
                <a:latin typeface="Arial" panose="020B0604020202020204" pitchFamily="34" charset="0"/>
              </a:rPr>
              <a:t>Mündlich: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i="1" dirty="0" smtClean="0">
                <a:latin typeface="Arial" panose="020B0604020202020204" pitchFamily="34" charset="0"/>
              </a:rPr>
              <a:t>Klassenkarten in </a:t>
            </a:r>
            <a:r>
              <a:rPr lang="de-DE" altLang="de-DE" sz="2800" i="1" dirty="0" err="1" smtClean="0">
                <a:latin typeface="Arial" panose="020B0604020202020204" pitchFamily="34" charset="0"/>
              </a:rPr>
              <a:t>ObjectDraw</a:t>
            </a:r>
            <a:r>
              <a:rPr lang="de-DE" altLang="de-DE" sz="2800" i="1" dirty="0" smtClean="0">
                <a:latin typeface="Arial" panose="020B0604020202020204" pitchFamily="34" charset="0"/>
              </a:rPr>
              <a:t> ansehen!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i="1" dirty="0" smtClean="0">
                <a:latin typeface="Arial" panose="020B0604020202020204" pitchFamily="34" charset="0"/>
              </a:rPr>
              <a:t>Vorstellung „Klasse = Bauplan von Objekten“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1256399"/>
            <a:ext cx="7635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 smtClean="0">
                <a:latin typeface="Arial" panose="020B0604020202020204" pitchFamily="34" charset="0"/>
              </a:rPr>
              <a:t>Klassen werden mithilfe von Klassenkarten dargestellt. z.B.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Beispielhafter Hefteintrag</a:t>
            </a:r>
            <a:endParaRPr lang="de-DE" altLang="de-DE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2325" y="2725015"/>
            <a:ext cx="4325739" cy="2246769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Linienfarbe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Füllfarbe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Breite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Länge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2325" y="4971784"/>
            <a:ext cx="4325739" cy="1815882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Verschieben(x, y)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Strecken(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faktor</a:t>
            </a:r>
            <a:r>
              <a:rPr lang="de-DE" altLang="de-DE" sz="2800" dirty="0" smtClean="0">
                <a:latin typeface="Arial" panose="020B0604020202020204" pitchFamily="34" charset="0"/>
              </a:rPr>
              <a:t>)</a:t>
            </a:r>
          </a:p>
          <a:p>
            <a:r>
              <a:rPr lang="de-DE" altLang="de-DE" sz="2800" dirty="0" err="1" smtClean="0">
                <a:latin typeface="Arial" panose="020B0604020202020204" pitchFamily="34" charset="0"/>
              </a:rPr>
              <a:t>FüllfarbeSetzen</a:t>
            </a:r>
            <a:r>
              <a:rPr lang="de-DE" altLang="de-DE" sz="2800" dirty="0" smtClean="0">
                <a:latin typeface="Arial" panose="020B0604020202020204" pitchFamily="34" charset="0"/>
              </a:rPr>
              <a:t>(Farbe)</a:t>
            </a: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22325" y="2210506"/>
            <a:ext cx="4325739" cy="523220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RECHTECK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4788024" y="2420888"/>
            <a:ext cx="576064" cy="15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51519" y="2159278"/>
            <a:ext cx="4002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Bezeichner der Klasse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787996" y="2971049"/>
            <a:ext cx="576064" cy="15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51491" y="2709439"/>
            <a:ext cx="4002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Attribute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775427" y="5216895"/>
            <a:ext cx="576064" cy="15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8922" y="4955285"/>
            <a:ext cx="4002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Methoden</a:t>
            </a:r>
          </a:p>
        </p:txBody>
      </p:sp>
    </p:spTree>
    <p:extLst>
      <p:ext uri="{BB962C8B-B14F-4D97-AF65-F5344CB8AC3E}">
        <p14:creationId xmlns:p14="http://schemas.microsoft.com/office/powerpoint/2010/main" val="26822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76672"/>
            <a:ext cx="7915275" cy="634365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Aufgaben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2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Aufgaben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960440" cy="52459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40768"/>
            <a:ext cx="4176464" cy="27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06" y="1268761"/>
            <a:ext cx="3305782" cy="331236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55576" y="134076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i="0" dirty="0" smtClean="0">
                <a:solidFill>
                  <a:srgbClr val="333333"/>
                </a:solidFill>
                <a:effectLst/>
                <a:latin typeface="Titillium Web"/>
              </a:rPr>
              <a:t>Übung: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i="0" dirty="0" smtClean="0">
                <a:solidFill>
                  <a:srgbClr val="333333"/>
                </a:solidFill>
                <a:effectLst/>
                <a:latin typeface="Titillium Web"/>
              </a:rPr>
              <a:t>Wie lauten die Namen der in der Grafik vorkommenden Objekte?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i="0" dirty="0" smtClean="0">
                <a:solidFill>
                  <a:srgbClr val="333333"/>
                </a:solidFill>
                <a:effectLst/>
                <a:latin typeface="Titillium Web"/>
              </a:rPr>
              <a:t>Wie lautet der Methodenaufruf, um das rechte Rad um 20 Einheiten weiter nach rechts zu verschieben?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i="0" dirty="0" smtClean="0">
                <a:solidFill>
                  <a:srgbClr val="333333"/>
                </a:solidFill>
                <a:effectLst/>
                <a:latin typeface="Titillium Web"/>
              </a:rPr>
              <a:t>Wie viele Methodenaufrufe sind notwendig, um das ganze Auto um 20 Einheiten weiter nach rechts zu verschieben?</a:t>
            </a:r>
            <a:endParaRPr lang="de-DE" b="0" i="0" dirty="0">
              <a:solidFill>
                <a:srgbClr val="333333"/>
              </a:solidFill>
              <a:effectLst/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6878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9526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Beispielhafter Hefteintrag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55576" y="134076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j-lt"/>
              </a:rPr>
              <a:t>Durch das Gruppieren einzelner Objekte entsteht ein neues Objekt der Klasse "GRUPPE".</a:t>
            </a:r>
            <a:r>
              <a:rPr lang="de-DE" dirty="0" smtClean="0">
                <a:latin typeface="+mj-lt"/>
              </a:rPr>
              <a:t/>
            </a:r>
            <a:br>
              <a:rPr lang="de-DE" dirty="0" smtClean="0">
                <a:latin typeface="+mj-lt"/>
              </a:rPr>
            </a:br>
            <a:r>
              <a:rPr lang="de-DE" dirty="0">
                <a:latin typeface="+mj-lt"/>
              </a:rPr>
              <a:t>Die gruppierten Objekte stehen nun in einer Beziehung zueinander</a:t>
            </a:r>
            <a:r>
              <a:rPr lang="de-DE" dirty="0" smtClean="0">
                <a:latin typeface="+mj-lt"/>
              </a:rPr>
              <a:t>. Diese </a:t>
            </a:r>
            <a:r>
              <a:rPr lang="de-DE" dirty="0">
                <a:latin typeface="+mj-lt"/>
              </a:rPr>
              <a:t>Art von Beziehung nennt man "Enthält-Beziehung</a:t>
            </a:r>
            <a:r>
              <a:rPr lang="de-DE" dirty="0" smtClean="0">
                <a:latin typeface="+mj-lt"/>
              </a:rPr>
              <a:t>".</a:t>
            </a:r>
          </a:p>
          <a:p>
            <a:endParaRPr lang="de-DE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+mj-lt"/>
              </a:rPr>
              <a:t>Mit Hilfe eines Objektbaums kann man diese Beziehung grafisch darstellen, z.B.</a:t>
            </a:r>
            <a:endParaRPr lang="de-DE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13680"/>
            <a:ext cx="7939088" cy="18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59"/>
            <a:ext cx="7488832" cy="53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111619" cy="65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Was ist nötig?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27088" y="2205038"/>
            <a:ext cx="4816475" cy="1800225"/>
          </a:xfrm>
          <a:prstGeom prst="rect">
            <a:avLst/>
          </a:prstGeom>
          <a:solidFill>
            <a:srgbClr val="ACE4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Standardsoftware, die ihren objektorientierten Aufbau offen zeigt und veranschaulicht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59338" y="3573463"/>
            <a:ext cx="3886200" cy="265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Einfaches Programmiersystem, das offenbart, welches Potenzial hinter der objektorientierten Sichtweise steckt </a:t>
            </a:r>
          </a:p>
        </p:txBody>
      </p:sp>
    </p:spTree>
    <p:extLst>
      <p:ext uri="{BB962C8B-B14F-4D97-AF65-F5344CB8AC3E}">
        <p14:creationId xmlns:p14="http://schemas.microsoft.com/office/powerpoint/2010/main" val="67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sp>
        <p:nvSpPr>
          <p:cNvPr id="4" name="Rechteck 3"/>
          <p:cNvSpPr/>
          <p:nvPr/>
        </p:nvSpPr>
        <p:spPr>
          <a:xfrm>
            <a:off x="755576" y="134076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Sehr gut gelungene „Aufgabe zum Vektorgrafikformat SVG“</a:t>
            </a:r>
          </a:p>
          <a:p>
            <a:endParaRPr lang="de-DE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+mj-lt"/>
              </a:rPr>
              <a:t>Siehe</a:t>
            </a:r>
          </a:p>
          <a:p>
            <a:r>
              <a:rPr lang="de-DE" sz="1600" b="0" i="0" dirty="0" smtClean="0">
                <a:solidFill>
                  <a:srgbClr val="333333"/>
                </a:solidFill>
                <a:effectLst/>
                <a:latin typeface="+mj-lt"/>
              </a:rPr>
              <a:t>https://lernplattform.mebis.bayern.de/mod/page/view.php?id=2430841&amp;forceview=1</a:t>
            </a:r>
            <a:endParaRPr lang="de-DE" sz="1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3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sp>
        <p:nvSpPr>
          <p:cNvPr id="4" name="Rechteck 3"/>
          <p:cNvSpPr/>
          <p:nvPr/>
        </p:nvSpPr>
        <p:spPr>
          <a:xfrm>
            <a:off x="755576" y="134076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Sehr gut gelungene „Aufgabe zum Vektorgrafikformat SVG“</a:t>
            </a:r>
          </a:p>
          <a:p>
            <a:endParaRPr lang="de-DE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+mj-lt"/>
              </a:rPr>
              <a:t>Siehe</a:t>
            </a:r>
          </a:p>
          <a:p>
            <a:r>
              <a:rPr lang="de-DE" sz="1600" b="0" i="0" dirty="0" smtClean="0">
                <a:solidFill>
                  <a:srgbClr val="333333"/>
                </a:solidFill>
                <a:effectLst/>
                <a:latin typeface="+mj-lt"/>
              </a:rPr>
              <a:t>https://lernplattform.mebis.bayern.de/mod/page/view.php?id=2430841&amp;forceview=1</a:t>
            </a:r>
            <a:endParaRPr lang="de-DE" sz="1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9" y="0"/>
            <a:ext cx="790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7725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Beziehungen zwischen Objekten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4886325" cy="46958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40968"/>
            <a:ext cx="4924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775"/>
            <a:ext cx="2905125" cy="67532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36" y="1340768"/>
            <a:ext cx="5773896" cy="19861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334" y="4149080"/>
            <a:ext cx="38576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09600"/>
            <a:ext cx="8243887" cy="533400"/>
          </a:xfrm>
        </p:spPr>
        <p:txBody>
          <a:bodyPr/>
          <a:lstStyle/>
          <a:p>
            <a:r>
              <a:rPr lang="de-DE" altLang="de-DE" sz="2800" dirty="0" smtClean="0"/>
              <a:t>Arbeit </a:t>
            </a:r>
            <a:r>
              <a:rPr lang="de-DE" altLang="de-DE" sz="2800" dirty="0"/>
              <a:t>mit „richtigem“ Zeichenprogramm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79475" y="1576388"/>
            <a:ext cx="3677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smtClean="0">
                <a:latin typeface="+mj-lt"/>
              </a:rPr>
              <a:t>Je nach vorhandener Zeit</a:t>
            </a:r>
            <a:endParaRPr lang="de-DE" alt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3" y="609600"/>
            <a:ext cx="7884368" cy="533400"/>
          </a:xfrm>
        </p:spPr>
        <p:txBody>
          <a:bodyPr/>
          <a:lstStyle/>
          <a:p>
            <a:r>
              <a:rPr lang="de-DE" altLang="de-DE" dirty="0"/>
              <a:t>Lehrplan </a:t>
            </a:r>
            <a:r>
              <a:rPr lang="de-DE" altLang="de-DE" dirty="0" smtClean="0"/>
              <a:t>RS Informationstechnologie</a:t>
            </a:r>
            <a:endParaRPr lang="de-DE" altLang="de-DE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2325" y="1371600"/>
            <a:ext cx="76358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smtClean="0">
                <a:latin typeface="+mj-lt"/>
              </a:rPr>
              <a:t>IT 1.2. Objekte der Vektorgrafik (ca. 14 Std.) </a:t>
            </a:r>
          </a:p>
          <a:p>
            <a:r>
              <a:rPr lang="de-DE" b="1" dirty="0" smtClean="0">
                <a:latin typeface="+mj-lt"/>
              </a:rPr>
              <a:t>Inhalte zu den Kompetenzen: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4C4C4"/>
                </a:solidFill>
                <a:latin typeface="+mj-lt"/>
              </a:rPr>
              <a:t>Bestandteile und Eigenschaften, sowie Einsatzgebiete von Vektorgrafikobjekten, z. B. Computerschriften, Logodesign, Vektorkarten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4C4C4"/>
                </a:solidFill>
                <a:latin typeface="+mj-lt"/>
              </a:rPr>
              <a:t>objektorientierte Darstellung: Klassen- und Objektkarten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C4C4C4"/>
                </a:solidFill>
                <a:latin typeface="+mj-lt"/>
              </a:rPr>
              <a:t>Fachbegriffe: Klassen, Objekte, Attribute, Attributwerte, Methoden, Parameterwerte, Aggregation (Gruppierung)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Aufbau und Funktion einer Programmierumgebung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algorithmische Grundbausteine: Anweisungen, Sequenz, Wiederholung</a:t>
            </a:r>
          </a:p>
        </p:txBody>
      </p:sp>
    </p:spTree>
    <p:extLst>
      <p:ext uri="{BB962C8B-B14F-4D97-AF65-F5344CB8AC3E}">
        <p14:creationId xmlns:p14="http://schemas.microsoft.com/office/powerpoint/2010/main" val="42572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6" y="609600"/>
            <a:ext cx="6588224" cy="533400"/>
          </a:xfrm>
        </p:spPr>
        <p:txBody>
          <a:bodyPr/>
          <a:lstStyle/>
          <a:p>
            <a:r>
              <a:rPr lang="de-DE" altLang="de-DE" dirty="0" smtClean="0"/>
              <a:t>Einführung </a:t>
            </a:r>
            <a:r>
              <a:rPr lang="de-DE" altLang="de-DE" dirty="0"/>
              <a:t>in </a:t>
            </a:r>
            <a:r>
              <a:rPr lang="de-DE" altLang="de-DE" dirty="0" smtClean="0"/>
              <a:t>EOS</a:t>
            </a:r>
            <a:endParaRPr lang="de-DE" altLang="de-DE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153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Computerprogramme bestehen im wesentlichen aus sehr vielen, hintereinandergeschriebenen Methodenaufrufen.</a:t>
            </a:r>
            <a:br>
              <a:rPr lang="de-DE" altLang="de-DE" sz="2800" dirty="0">
                <a:latin typeface="Arial" panose="020B0604020202020204" pitchFamily="34" charset="0"/>
              </a:rPr>
            </a:b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EOS als Werkzeug zum Erstellen solcher Programme</a:t>
            </a:r>
            <a:br>
              <a:rPr lang="de-DE" altLang="de-DE" sz="2800" dirty="0">
                <a:latin typeface="Arial" panose="020B0604020202020204" pitchFamily="34" charset="0"/>
              </a:rPr>
            </a:b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Motivation: Programm „Zug“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90600" y="609600"/>
            <a:ext cx="10134600" cy="533400"/>
          </a:xfrm>
        </p:spPr>
        <p:txBody>
          <a:bodyPr/>
          <a:lstStyle/>
          <a:p>
            <a:r>
              <a:rPr lang="de-DE" altLang="de-DE"/>
              <a:t>8. Stunde: Einführung in EOS; Klasse KREIS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81534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de-DE" altLang="de-DE" sz="2800" b="1" dirty="0" smtClean="0">
                <a:latin typeface="Arial" panose="020B0604020202020204" pitchFamily="34" charset="0"/>
              </a:rPr>
              <a:t>Zeigen/Ausprobieren lassen:</a:t>
            </a:r>
            <a:br>
              <a:rPr lang="de-DE" altLang="de-DE" sz="2800" b="1" dirty="0" smtClean="0">
                <a:latin typeface="Arial" panose="020B0604020202020204" pitchFamily="34" charset="0"/>
              </a:rPr>
            </a:br>
            <a:endParaRPr lang="de-DE" altLang="de-DE" sz="2800" b="1" dirty="0" smtClean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Editor-Fenster und Zeichenfenster</a:t>
            </a:r>
          </a:p>
          <a:p>
            <a:pPr>
              <a:buFontTx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Koordinatensystem</a:t>
            </a:r>
          </a:p>
          <a:p>
            <a:pPr>
              <a:buFontTx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Deklaration </a:t>
            </a:r>
            <a:r>
              <a:rPr lang="de-DE" altLang="de-DE" sz="2800" dirty="0">
                <a:latin typeface="Arial" panose="020B0604020202020204" pitchFamily="34" charset="0"/>
              </a:rPr>
              <a:t>eines </a:t>
            </a:r>
            <a:r>
              <a:rPr lang="de-DE" altLang="de-DE" sz="2800" dirty="0" smtClean="0">
                <a:latin typeface="Arial" panose="020B0604020202020204" pitchFamily="34" charset="0"/>
              </a:rPr>
              <a:t>Objekts</a:t>
            </a:r>
          </a:p>
          <a:p>
            <a:pPr>
              <a:buFontTx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Umgang </a:t>
            </a:r>
            <a:r>
              <a:rPr lang="de-DE" altLang="de-DE" sz="2800" dirty="0">
                <a:latin typeface="Arial" panose="020B0604020202020204" pitchFamily="34" charset="0"/>
              </a:rPr>
              <a:t>mit der </a:t>
            </a:r>
            <a:r>
              <a:rPr lang="de-DE" altLang="de-DE" sz="2800" dirty="0" smtClean="0">
                <a:latin typeface="Arial" panose="020B0604020202020204" pitchFamily="34" charset="0"/>
              </a:rPr>
              <a:t>Code-Vervollständigung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Lesen von </a:t>
            </a:r>
            <a:r>
              <a:rPr lang="de-DE" altLang="de-DE" sz="2800" dirty="0" smtClean="0">
                <a:latin typeface="Arial" panose="020B0604020202020204" pitchFamily="34" charset="0"/>
              </a:rPr>
              <a:t>Fehlermeldungen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Bearbeitungsmodus und Ausführungsmodus </a:t>
            </a: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  von </a:t>
            </a:r>
            <a:r>
              <a:rPr lang="de-DE" altLang="de-DE" sz="2800" dirty="0" smtClean="0">
                <a:latin typeface="Arial" panose="020B0604020202020204" pitchFamily="34" charset="0"/>
              </a:rPr>
              <a:t>EOS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Starten und Anhalten des </a:t>
            </a:r>
            <a:r>
              <a:rPr lang="de-DE" altLang="de-DE" sz="2800" dirty="0" smtClean="0">
                <a:latin typeface="Arial" panose="020B0604020202020204" pitchFamily="34" charset="0"/>
              </a:rPr>
              <a:t>Programms</a:t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/>
            </a:r>
            <a:br>
              <a:rPr lang="de-DE" altLang="de-DE" sz="2800" dirty="0" smtClean="0">
                <a:latin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</a:rPr>
              <a:t>Sehr gute a</a:t>
            </a:r>
            <a:r>
              <a:rPr lang="de-DE" altLang="de-DE" sz="2800" i="1" dirty="0" smtClean="0">
                <a:latin typeface="Arial" panose="020B0604020202020204" pitchFamily="34" charset="0"/>
              </a:rPr>
              <a:t>usführliche Beschreibung: Siehe „Einführung in EOS“ im </a:t>
            </a:r>
            <a:r>
              <a:rPr lang="de-DE" altLang="de-DE" sz="2800" i="1" dirty="0" err="1" smtClean="0">
                <a:latin typeface="Arial" panose="020B0604020202020204" pitchFamily="34" charset="0"/>
              </a:rPr>
              <a:t>Mebis</a:t>
            </a:r>
            <a:r>
              <a:rPr lang="de-DE" altLang="de-DE" sz="2800" i="1" dirty="0" smtClean="0">
                <a:latin typeface="Arial" panose="020B0604020202020204" pitchFamily="34" charset="0"/>
              </a:rPr>
              <a:t>-Kurs!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5040313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492375"/>
            <a:ext cx="3335337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Folgerung: Object-Draw und …</a:t>
            </a:r>
          </a:p>
        </p:txBody>
      </p:sp>
    </p:spTree>
    <p:extLst>
      <p:ext uri="{BB962C8B-B14F-4D97-AF65-F5344CB8AC3E}">
        <p14:creationId xmlns:p14="http://schemas.microsoft.com/office/powerpoint/2010/main" val="26252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Beispielprogramm (improvisieren!)</a:t>
            </a:r>
            <a:endParaRPr lang="de-DE" altLang="de-DE" dirty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" y="1403350"/>
            <a:ext cx="5113338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>
                <a:latin typeface="Arial" panose="020B0604020202020204" pitchFamily="34" charset="0"/>
                <a:cs typeface="Courier New" panose="02070309020205020404" pitchFamily="49" charset="0"/>
              </a:rPr>
              <a:t>Beispielprogramm:</a:t>
            </a: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k1:KREIS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k2:KREIS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k2.füllfarbeSetzen(gelb)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k2.mittelpunktSetzen(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k2.verschieben(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k2.radiusSetzen(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k1.verschieben(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altLang="de-DE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  <a:r>
              <a:rPr lang="de-DE" altLang="de-DE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alt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Aufgaben</a:t>
            </a:r>
            <a:endParaRPr lang="de-DE" altLang="de-DE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5147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9600"/>
            <a:ext cx="7840151" cy="6093296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Aufgaben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1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7700"/>
            <a:ext cx="5495925" cy="6210300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Lösungsvorschlag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64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Anweisung, Sequenz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12776"/>
            <a:ext cx="828986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Graphische Darstellung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14425"/>
            <a:ext cx="58007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Wiederholung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340768"/>
            <a:ext cx="795772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Wiederholung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7"/>
            <a:ext cx="7776864" cy="293893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59" y="4460690"/>
            <a:ext cx="58293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Wiederholung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340768"/>
            <a:ext cx="814446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404664"/>
            <a:ext cx="529824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//Objekte erzeugen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karosserie:RECHTECK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rad1:KREIS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rad2:KREIS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auto:GRUPPE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//Objekt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karosserie.füllfarbeSetzen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(gelb)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karosserie.breiteSetzen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(80)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karosserie.höheSetzen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(30)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karosserie.linksObenSetzen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(-40,40)</a:t>
            </a: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//Objekt rad1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rad1.füllfarbeSetzen(schwarz)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rad1.radiusSetzen(10)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rad1.mittelpunktSetzen(-20,10)</a:t>
            </a: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//Objekt rad2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rad2.füllfarbeSetzen(schwarz)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rad2.radiusSetzen(10)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rad2.mittelpunktSetzen(20,10)</a:t>
            </a: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rad1 und rad2 der Gruppe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zuordnen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auto.schlucke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karosserie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auto.schlucke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(rad1)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auto.schlucke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(rad2)</a:t>
            </a: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schrittweise um 50 Einheiten nach rechts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wiederhole 50 mal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auto.verschieben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(1,0)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*wiederhole</a:t>
            </a: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schrittweise um 50 Einheiten nach links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wiederhole 50 mal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auto.verschieben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(-1,0)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*wiederhole</a:t>
            </a:r>
          </a:p>
          <a:p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um den Punkt 0,40 schrittweise um 360 Grad drehe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wiederhole 360 mal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auto.drehenUm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(0,40,1)</a:t>
            </a:r>
            <a:b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*wiederhole</a:t>
            </a:r>
          </a:p>
          <a:p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EOS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5329238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84763"/>
            <a:ext cx="41529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Erweiterungen</a:t>
            </a:r>
            <a:endParaRPr lang="de-DE" altLang="de-DE" dirty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153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 smtClean="0">
                <a:latin typeface="Arial" panose="020B0604020202020204" pitchFamily="34" charset="0"/>
              </a:rPr>
              <a:t>Im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Mebis</a:t>
            </a:r>
            <a:r>
              <a:rPr lang="de-DE" altLang="de-DE" sz="2800" dirty="0" smtClean="0">
                <a:latin typeface="Arial" panose="020B0604020202020204" pitchFamily="34" charset="0"/>
              </a:rPr>
              <a:t>-Kurs finden sich noch weitere ausgearbeitete Aufgabenbeispiele: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LKW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Das Haus vom Nikolaus (aus Dreiecken)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Ping-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Pong</a:t>
            </a:r>
            <a:r>
              <a:rPr lang="de-DE" altLang="de-DE" sz="2800" dirty="0" smtClean="0">
                <a:latin typeface="Arial" panose="020B0604020202020204" pitchFamily="34" charset="0"/>
              </a:rPr>
              <a:t>-Bildschirmschoner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 dirty="0">
              <a:latin typeface="Arial" panose="020B0604020202020204" pitchFamily="34" charset="0"/>
            </a:endParaRP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Auf den folgenden Seiten finden Sie noch weitere Anregungen für motivierte Schüler/innen oder Unterrichtsprojekte.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Erweiterung: </a:t>
            </a:r>
            <a:r>
              <a:rPr lang="de-DE" altLang="de-DE" dirty="0"/>
              <a:t>Die klasse TURTLE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Einführung: Zeigen...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Aufgabe: „Das Haus vom Nikolaus“</a:t>
            </a:r>
          </a:p>
          <a:p>
            <a:r>
              <a:rPr lang="de-DE" altLang="de-DE" sz="2800">
                <a:latin typeface="Arial" panose="020B0604020202020204" pitchFamily="34" charset="0"/>
              </a:rPr>
              <a:t>(Tipp: die Diagonalen sind 56 Punkte lang)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2667000" y="3581400"/>
            <a:ext cx="2971800" cy="2971800"/>
            <a:chOff x="1417" y="1417"/>
            <a:chExt cx="2835" cy="2835"/>
          </a:xfrm>
        </p:grpSpPr>
        <p:grpSp>
          <p:nvGrpSpPr>
            <p:cNvPr id="59398" name="Group 6"/>
            <p:cNvGrpSpPr>
              <a:grpSpLocks noChangeAspect="1"/>
            </p:cNvGrpSpPr>
            <p:nvPr/>
          </p:nvGrpSpPr>
          <p:grpSpPr bwMode="auto">
            <a:xfrm>
              <a:off x="1417" y="1417"/>
              <a:ext cx="2835" cy="2835"/>
              <a:chOff x="1417" y="1417"/>
              <a:chExt cx="2835" cy="2835"/>
            </a:xfrm>
          </p:grpSpPr>
          <p:sp>
            <p:nvSpPr>
              <p:cNvPr id="59399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417" y="141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de-DE" altLang="de-DE" sz="1200"/>
              </a:p>
            </p:txBody>
          </p:sp>
          <p:grpSp>
            <p:nvGrpSpPr>
              <p:cNvPr id="59400" name="Group 8"/>
              <p:cNvGrpSpPr>
                <a:grpSpLocks noChangeAspect="1"/>
              </p:cNvGrpSpPr>
              <p:nvPr/>
            </p:nvGrpSpPr>
            <p:grpSpPr bwMode="auto">
              <a:xfrm>
                <a:off x="1417" y="1417"/>
                <a:ext cx="2835" cy="2835"/>
                <a:chOff x="1417" y="1417"/>
                <a:chExt cx="2835" cy="2835"/>
              </a:xfrm>
            </p:grpSpPr>
            <p:sp>
              <p:nvSpPr>
                <p:cNvPr id="59401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2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700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984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4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2267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551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6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2834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7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3118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8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3401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09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3685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0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3968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1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4252" y="1417"/>
                  <a:ext cx="0" cy="2835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2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1417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3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1700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4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1984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5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2267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6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2551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7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2834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8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3118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19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3401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2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3685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21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3968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422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417" y="4252"/>
                  <a:ext cx="2835" cy="0"/>
                </a:xfrm>
                <a:prstGeom prst="line">
                  <a:avLst/>
                </a:prstGeom>
                <a:noFill/>
                <a:ln w="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 flipV="1">
              <a:off x="2267" y="2551"/>
              <a:ext cx="0" cy="1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 flipH="1">
              <a:off x="2267" y="3685"/>
              <a:ext cx="113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 flipH="1">
              <a:off x="2267" y="2551"/>
              <a:ext cx="113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 flipV="1">
              <a:off x="3401" y="2551"/>
              <a:ext cx="0" cy="1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 flipV="1">
              <a:off x="2267" y="1984"/>
              <a:ext cx="567" cy="5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 flipH="1" flipV="1">
              <a:off x="2834" y="1984"/>
              <a:ext cx="567" cy="5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>
              <a:off x="2267" y="2551"/>
              <a:ext cx="1134" cy="1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 flipH="1">
              <a:off x="2267" y="2551"/>
              <a:ext cx="1134" cy="1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652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Projekt: „Coole Buchstaben“</a:t>
            </a:r>
            <a:endParaRPr lang="de-DE" altLang="de-DE" dirty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815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 dirty="0">
                <a:latin typeface="Arial" panose="020B0604020202020204" pitchFamily="34" charset="0"/>
              </a:rPr>
              <a:t>Projekt „coole Buchstaben“</a:t>
            </a:r>
          </a:p>
          <a:p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 Wiederholung: </a:t>
            </a:r>
            <a:r>
              <a:rPr lang="de-DE" altLang="de-DE" sz="2800" dirty="0">
                <a:latin typeface="Arial" panose="020B0604020202020204" pitchFamily="34" charset="0"/>
              </a:rPr>
              <a:t>Drehen eines „E“</a:t>
            </a:r>
          </a:p>
          <a:p>
            <a:pPr>
              <a:buFontTx/>
              <a:buChar char="•"/>
            </a:pPr>
            <a:r>
              <a:rPr lang="de-DE" altLang="de-DE" sz="2800" dirty="0" smtClean="0">
                <a:latin typeface="Arial" panose="020B0604020202020204" pitchFamily="34" charset="0"/>
              </a:rPr>
              <a:t> =&gt; Die </a:t>
            </a:r>
            <a:r>
              <a:rPr lang="de-DE" altLang="de-DE" sz="2800" dirty="0">
                <a:latin typeface="Arial" panose="020B0604020202020204" pitchFamily="34" charset="0"/>
              </a:rPr>
              <a:t>Klasse </a:t>
            </a:r>
            <a:r>
              <a:rPr lang="de-DE" altLang="de-DE" sz="2800" dirty="0" smtClean="0">
                <a:latin typeface="Arial" panose="020B0604020202020204" pitchFamily="34" charset="0"/>
              </a:rPr>
              <a:t>Gruppe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Arial" panose="020B0604020202020204" pitchFamily="34" charset="0"/>
              </a:rPr>
              <a:t>evtl. Methode „strecken“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t="8224" r="28862" b="39691"/>
          <a:stretch>
            <a:fillRect/>
          </a:stretch>
        </p:blipFill>
        <p:spPr bwMode="auto">
          <a:xfrm>
            <a:off x="2057400" y="4343400"/>
            <a:ext cx="20208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29038"/>
            <a:ext cx="15240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4716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270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6324600" y="2971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7315200" y="2971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>
                <a:latin typeface="Arial" panose="020B0604020202020204" pitchFamily="34" charset="0"/>
              </a:rPr>
              <a:t>Aufgabe: Die Turtle soll selbstständig auf einem </a:t>
            </a:r>
            <a:r>
              <a:rPr lang="de-DE" altLang="de-DE" sz="2800" dirty="0" err="1">
                <a:latin typeface="Arial" panose="020B0604020202020204" pitchFamily="34" charset="0"/>
              </a:rPr>
              <a:t>Ringpaar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smtClean="0">
                <a:latin typeface="Arial" panose="020B0604020202020204" pitchFamily="34" charset="0"/>
              </a:rPr>
              <a:t>entlangfahren“</a:t>
            </a:r>
            <a:endParaRPr lang="de-DE" altLang="de-DE" sz="2800" dirty="0">
              <a:latin typeface="Arial" panose="020B0604020202020204" pitchFamily="34" charset="0"/>
            </a:endParaRPr>
          </a:p>
          <a:p>
            <a:endParaRPr lang="de-DE" altLang="de-DE" sz="2800" b="1" dirty="0">
              <a:latin typeface="Courier New" panose="02070309020205020404" pitchFamily="49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7" t="22447" r="18182" b="25175"/>
          <a:stretch>
            <a:fillRect/>
          </a:stretch>
        </p:blipFill>
        <p:spPr bwMode="auto">
          <a:xfrm>
            <a:off x="4343400" y="29718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Erweiterung: </a:t>
            </a:r>
            <a:r>
              <a:rPr lang="de-DE" altLang="de-DE" dirty="0"/>
              <a:t>Turtle fährt selbstständig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 sz="2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7" t="22447" r="18182" b="25175"/>
          <a:stretch>
            <a:fillRect/>
          </a:stretch>
        </p:blipFill>
        <p:spPr bwMode="auto">
          <a:xfrm>
            <a:off x="4419600" y="30480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4953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latin typeface="Courier New" panose="02070309020205020404" pitchFamily="49" charset="0"/>
              </a:rPr>
              <a:t>t:Turtle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k,k1:Kreis</a:t>
            </a:r>
          </a:p>
          <a:p>
            <a:endParaRPr lang="de-DE" altLang="de-DE" sz="2000" b="1">
              <a:latin typeface="Courier New" panose="02070309020205020404" pitchFamily="49" charset="0"/>
            </a:endParaRPr>
          </a:p>
          <a:p>
            <a:r>
              <a:rPr lang="de-DE" altLang="de-DE" sz="2000" b="1">
                <a:latin typeface="Courier New" panose="02070309020205020404" pitchFamily="49" charset="0"/>
              </a:rPr>
              <a:t>k.RadiusSetzen(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80</a:t>
            </a:r>
            <a:r>
              <a:rPr lang="de-DE" altLang="de-DE" sz="2000" b="1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k.FüllartSetzen(durchsichtig)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k.MittelpunktSetzen(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0</a:t>
            </a:r>
            <a:r>
              <a:rPr lang="de-DE" altLang="de-DE" sz="2000" b="1">
                <a:latin typeface="Courier New" panose="02070309020205020404" pitchFamily="49" charset="0"/>
              </a:rPr>
              <a:t>,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0</a:t>
            </a:r>
            <a:r>
              <a:rPr lang="de-DE" altLang="de-DE" sz="2000" b="1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k.RandstärkeSetzen(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6</a:t>
            </a:r>
            <a:r>
              <a:rPr lang="de-DE" altLang="de-DE" sz="2000" b="1">
                <a:latin typeface="Courier New" panose="02070309020205020404" pitchFamily="49" charset="0"/>
              </a:rPr>
              <a:t>)</a:t>
            </a:r>
          </a:p>
          <a:p>
            <a:endParaRPr lang="de-DE" altLang="de-DE" sz="2000" b="1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de-DE" altLang="de-DE" sz="2000" b="1">
                <a:latin typeface="Courier New" panose="02070309020205020404" pitchFamily="49" charset="0"/>
              </a:rPr>
              <a:t>k1 := k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k1.verschieben(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40</a:t>
            </a:r>
            <a:r>
              <a:rPr lang="de-DE" altLang="de-DE" sz="2000" b="1">
                <a:latin typeface="Courier New" panose="02070309020205020404" pitchFamily="49" charset="0"/>
              </a:rPr>
              <a:t>,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0</a:t>
            </a:r>
            <a:r>
              <a:rPr lang="de-DE" altLang="de-DE" sz="2000" b="1">
                <a:latin typeface="Courier New" panose="02070309020205020404" pitchFamily="49" charset="0"/>
              </a:rPr>
              <a:t>)</a:t>
            </a:r>
          </a:p>
          <a:p>
            <a:endParaRPr lang="de-DE" altLang="de-DE" sz="2000" b="1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de-DE" altLang="de-DE" sz="2000" b="1">
                <a:latin typeface="Courier New" panose="02070309020205020404" pitchFamily="49" charset="0"/>
              </a:rPr>
              <a:t>t.StiftAuf()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t.vor(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80</a:t>
            </a:r>
            <a:r>
              <a:rPr lang="de-DE" altLang="de-DE" sz="2000" b="1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t.linienstärkeSetzen(</a:t>
            </a:r>
            <a:r>
              <a:rPr lang="de-DE" altLang="de-DE" sz="2000" b="1">
                <a:solidFill>
                  <a:srgbClr val="0000FF"/>
                </a:solidFill>
                <a:latin typeface="Courier New" panose="02070309020205020404" pitchFamily="49" charset="0"/>
              </a:rPr>
              <a:t>1</a:t>
            </a:r>
            <a:r>
              <a:rPr lang="de-DE" altLang="de-DE" sz="2000" b="1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t.FarbeSetzen(weiß)</a:t>
            </a:r>
          </a:p>
          <a:p>
            <a:endParaRPr lang="de-DE" altLang="de-DE" sz="20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981200" y="2286000"/>
            <a:ext cx="51816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Courier New" panose="02070309020205020404" pitchFamily="49" charset="0"/>
              </a:rPr>
              <a:t>wiederhole</a:t>
            </a:r>
            <a:r>
              <a:rPr lang="de-DE" altLang="de-DE" sz="2800">
                <a:latin typeface="Courier New" panose="02070309020205020404" pitchFamily="49" charset="0"/>
              </a:rPr>
              <a:t> </a:t>
            </a:r>
            <a:r>
              <a:rPr lang="de-DE" altLang="de-DE" sz="2800" b="1">
                <a:latin typeface="Courier New" panose="02070309020205020404" pitchFamily="49" charset="0"/>
              </a:rPr>
              <a:t>immer</a:t>
            </a:r>
          </a:p>
          <a:p>
            <a:r>
              <a:rPr lang="de-DE" altLang="de-DE" sz="2800">
                <a:latin typeface="Courier New" panose="02070309020205020404" pitchFamily="49" charset="0"/>
              </a:rPr>
              <a:t>   </a:t>
            </a:r>
            <a:r>
              <a:rPr lang="de-DE" altLang="de-DE" sz="2800" b="1">
                <a:latin typeface="Courier New" panose="02070309020205020404" pitchFamily="49" charset="0"/>
              </a:rPr>
              <a:t>wenn</a:t>
            </a:r>
            <a:r>
              <a:rPr lang="de-DE" altLang="de-DE" sz="2800">
                <a:latin typeface="Courier New" panose="02070309020205020404" pitchFamily="49" charset="0"/>
              </a:rPr>
              <a:t> t.VorPunkt() </a:t>
            </a:r>
            <a:r>
              <a:rPr lang="de-DE" altLang="de-DE" sz="2800" b="1">
                <a:latin typeface="Courier New" panose="02070309020205020404" pitchFamily="49" charset="0"/>
              </a:rPr>
              <a:t>dann</a:t>
            </a:r>
          </a:p>
          <a:p>
            <a:r>
              <a:rPr lang="de-DE" altLang="de-DE" sz="2800">
                <a:latin typeface="Courier New" panose="02070309020205020404" pitchFamily="49" charset="0"/>
              </a:rPr>
              <a:t>      t.vor(</a:t>
            </a:r>
            <a:r>
              <a:rPr lang="de-DE" altLang="de-DE" sz="2800">
                <a:solidFill>
                  <a:srgbClr val="0000FF"/>
                </a:solidFill>
                <a:latin typeface="Courier New" panose="02070309020205020404" pitchFamily="49" charset="0"/>
              </a:rPr>
              <a:t>0.2</a:t>
            </a:r>
            <a:r>
              <a:rPr lang="de-DE" altLang="de-DE" sz="2800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800">
                <a:solidFill>
                  <a:srgbClr val="0000FF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800">
                <a:latin typeface="Courier New" panose="02070309020205020404" pitchFamily="49" charset="0"/>
              </a:rPr>
              <a:t>t.rechts(</a:t>
            </a:r>
            <a:r>
              <a:rPr lang="de-DE" altLang="de-DE" sz="2800">
                <a:solidFill>
                  <a:srgbClr val="0000FF"/>
                </a:solidFill>
                <a:latin typeface="Courier New" panose="02070309020205020404" pitchFamily="49" charset="0"/>
              </a:rPr>
              <a:t>2</a:t>
            </a:r>
            <a:r>
              <a:rPr lang="de-DE" altLang="de-DE" sz="2800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800">
                <a:solidFill>
                  <a:srgbClr val="0000FF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800" b="1">
                <a:latin typeface="Courier New" panose="02070309020205020404" pitchFamily="49" charset="0"/>
              </a:rPr>
              <a:t>sonst</a:t>
            </a:r>
          </a:p>
          <a:p>
            <a:r>
              <a:rPr lang="de-DE" altLang="de-DE" sz="2800">
                <a:latin typeface="Courier New" panose="02070309020205020404" pitchFamily="49" charset="0"/>
              </a:rPr>
              <a:t>      t.links(</a:t>
            </a:r>
            <a:r>
              <a:rPr lang="de-DE" altLang="de-DE" sz="2800">
                <a:solidFill>
                  <a:srgbClr val="0000FF"/>
                </a:solidFill>
                <a:latin typeface="Courier New" panose="02070309020205020404" pitchFamily="49" charset="0"/>
              </a:rPr>
              <a:t>5</a:t>
            </a:r>
            <a:r>
              <a:rPr lang="de-DE" altLang="de-DE" sz="2800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800">
                <a:solidFill>
                  <a:srgbClr val="0000FF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800" b="1">
                <a:latin typeface="Courier New" panose="02070309020205020404" pitchFamily="49" charset="0"/>
              </a:rPr>
              <a:t>*wenn</a:t>
            </a:r>
          </a:p>
          <a:p>
            <a:r>
              <a:rPr lang="de-DE" altLang="de-DE" sz="2800" b="1">
                <a:latin typeface="Courier New" panose="02070309020205020404" pitchFamily="49" charset="0"/>
              </a:rPr>
              <a:t>*wiederhole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Lösung (Beispiel):</a:t>
            </a:r>
            <a:endParaRPr lang="de-DE" altLang="de-DE" sz="2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09600" y="1400175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Aufgabe: Zeichnen der Koch-Kurve 4-ten Grades</a:t>
            </a:r>
            <a:endParaRPr lang="de-DE" altLang="de-DE" sz="2800" b="1">
              <a:latin typeface="Courier New" panose="02070309020205020404" pitchFamily="49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5029200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626" name="Group 18"/>
          <p:cNvGrpSpPr>
            <a:grpSpLocks/>
          </p:cNvGrpSpPr>
          <p:nvPr/>
        </p:nvGrpSpPr>
        <p:grpSpPr bwMode="auto">
          <a:xfrm>
            <a:off x="609600" y="2057400"/>
            <a:ext cx="2590800" cy="1719263"/>
            <a:chOff x="384" y="1296"/>
            <a:chExt cx="1632" cy="1083"/>
          </a:xfrm>
        </p:grpSpPr>
        <p:sp>
          <p:nvSpPr>
            <p:cNvPr id="68612" name="Text Box 4"/>
            <p:cNvSpPr txBox="1">
              <a:spLocks noChangeArrowheads="1"/>
            </p:cNvSpPr>
            <p:nvPr/>
          </p:nvSpPr>
          <p:spPr bwMode="auto">
            <a:xfrm>
              <a:off x="384" y="1296"/>
              <a:ext cx="16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800" b="1">
                  <a:latin typeface="Courier New" panose="02070309020205020404" pitchFamily="49" charset="0"/>
                </a:rPr>
                <a:t>Start:</a:t>
              </a:r>
            </a:p>
          </p:txBody>
        </p:sp>
        <p:sp>
          <p:nvSpPr>
            <p:cNvPr id="68613" name="AutoShape 5"/>
            <p:cNvSpPr>
              <a:spLocks noChangeArrowheads="1"/>
            </p:cNvSpPr>
            <p:nvPr/>
          </p:nvSpPr>
          <p:spPr bwMode="auto">
            <a:xfrm>
              <a:off x="720" y="1632"/>
              <a:ext cx="864" cy="74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8625" name="Group 17"/>
          <p:cNvGrpSpPr>
            <a:grpSpLocks/>
          </p:cNvGrpSpPr>
          <p:nvPr/>
        </p:nvGrpSpPr>
        <p:grpSpPr bwMode="auto">
          <a:xfrm>
            <a:off x="609600" y="4038600"/>
            <a:ext cx="2646363" cy="1143000"/>
            <a:chOff x="384" y="2544"/>
            <a:chExt cx="1667" cy="720"/>
          </a:xfrm>
        </p:grpSpPr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384" y="2544"/>
              <a:ext cx="16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800" b="1">
                  <a:latin typeface="Courier New" panose="02070309020205020404" pitchFamily="49" charset="0"/>
                </a:rPr>
                <a:t>Iteration:</a:t>
              </a:r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1342" y="326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>
              <a:off x="432" y="3264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1824" y="326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>
              <a:off x="168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V="1">
              <a:off x="1569" y="3072"/>
              <a:ext cx="11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1104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8627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/>
              <a:t>Erweiterung: </a:t>
            </a:r>
            <a:r>
              <a:rPr lang="de-DE" altLang="de-DE" dirty="0"/>
              <a:t>Zeichnen der Koch-Kurve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38862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latin typeface="Courier New" panose="02070309020205020404" pitchFamily="49" charset="0"/>
              </a:rPr>
              <a:t>t:TURTLE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tiefe</a:t>
            </a:r>
            <a:r>
              <a:rPr lang="de-DE" altLang="de-DE" sz="2000" b="1">
                <a:latin typeface="Courier New" panose="02070309020205020404" pitchFamily="49" charset="0"/>
              </a:rPr>
              <a:t>: integer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laenge: </a:t>
            </a:r>
            <a:r>
              <a:rPr lang="de-DE" altLang="de-DE" sz="2000" b="1">
                <a:latin typeface="Courier New" panose="02070309020205020404" pitchFamily="49" charset="0"/>
              </a:rPr>
              <a:t>integer</a:t>
            </a:r>
          </a:p>
          <a:p>
            <a:endParaRPr lang="de-DE" altLang="de-DE" sz="2000" b="1">
              <a:latin typeface="Courier New" panose="02070309020205020404" pitchFamily="49" charset="0"/>
            </a:endParaRPr>
          </a:p>
          <a:p>
            <a:r>
              <a:rPr lang="de-DE" altLang="de-DE" sz="2000">
                <a:latin typeface="Courier New" panose="02070309020205020404" pitchFamily="49" charset="0"/>
              </a:rPr>
              <a:t>tiefe := 4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laenge := 350</a:t>
            </a:r>
          </a:p>
          <a:p>
            <a:endParaRPr lang="de-DE" altLang="de-DE" sz="2000">
              <a:latin typeface="Courier New" panose="02070309020205020404" pitchFamily="49" charset="0"/>
            </a:endParaRPr>
          </a:p>
          <a:p>
            <a:r>
              <a:rPr lang="de-DE" altLang="de-DE" sz="1600">
                <a:latin typeface="Courier New" panose="02070309020205020404" pitchFamily="49" charset="0"/>
              </a:rPr>
              <a:t>t.linienstärkeSetzen(1)</a:t>
            </a:r>
          </a:p>
          <a:p>
            <a:r>
              <a:rPr lang="de-DE" altLang="de-DE" sz="1600">
                <a:latin typeface="Courier New" panose="02070309020205020404" pitchFamily="49" charset="0"/>
              </a:rPr>
              <a:t>t.stiftAuf()</a:t>
            </a:r>
          </a:p>
          <a:p>
            <a:r>
              <a:rPr lang="de-DE" altLang="de-DE" sz="1600">
                <a:latin typeface="Courier New" panose="02070309020205020404" pitchFamily="49" charset="0"/>
              </a:rPr>
              <a:t>t.rechts(150)</a:t>
            </a:r>
          </a:p>
          <a:p>
            <a:r>
              <a:rPr lang="de-DE" altLang="de-DE" sz="1600">
                <a:latin typeface="Courier New" panose="02070309020205020404" pitchFamily="49" charset="0"/>
              </a:rPr>
              <a:t>t.vor(laenge / 1.73)</a:t>
            </a:r>
          </a:p>
          <a:p>
            <a:r>
              <a:rPr lang="de-DE" altLang="de-DE" sz="1600">
                <a:latin typeface="Courier New" panose="02070309020205020404" pitchFamily="49" charset="0"/>
              </a:rPr>
              <a:t>t.links(150)</a:t>
            </a:r>
          </a:p>
          <a:p>
            <a:r>
              <a:rPr lang="de-DE" altLang="de-DE" sz="1600">
                <a:latin typeface="Courier New" panose="02070309020205020404" pitchFamily="49" charset="0"/>
              </a:rPr>
              <a:t>t.stiftAb()</a:t>
            </a:r>
          </a:p>
          <a:p>
            <a:endParaRPr lang="de-DE" altLang="de-DE" sz="1600">
              <a:latin typeface="Courier New" panose="02070309020205020404" pitchFamily="49" charset="0"/>
            </a:endParaRPr>
          </a:p>
          <a:p>
            <a:r>
              <a:rPr lang="de-DE" altLang="de-DE" sz="2000">
                <a:latin typeface="Courier New" panose="02070309020205020404" pitchFamily="49" charset="0"/>
              </a:rPr>
              <a:t>koch(tiefe,laenge)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t.links(120)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koch(tiefe,laenge)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t.links(120)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koch(tiefe,laenge)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t.links(120)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235825" y="62071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 altLang="de-DE" sz="2800">
                <a:latin typeface="Arial" panose="020B0604020202020204" pitchFamily="34" charset="0"/>
              </a:rPr>
              <a:t>Lösung:</a:t>
            </a:r>
            <a:endParaRPr lang="de-DE" altLang="de-DE" sz="2800" b="1">
              <a:latin typeface="Courier New" panose="02070309020205020404" pitchFamily="49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800600" y="1371600"/>
            <a:ext cx="3886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b="1">
                <a:latin typeface="Courier New" panose="02070309020205020404" pitchFamily="49" charset="0"/>
              </a:rPr>
              <a:t>methode</a:t>
            </a:r>
            <a:r>
              <a:rPr lang="de-DE" altLang="de-DE" sz="2000">
                <a:latin typeface="Courier New" panose="02070309020205020404" pitchFamily="49" charset="0"/>
              </a:rPr>
              <a:t> koch (n: </a:t>
            </a:r>
            <a:r>
              <a:rPr lang="de-DE" altLang="de-DE" sz="2000" b="1">
                <a:latin typeface="Courier New" panose="02070309020205020404" pitchFamily="49" charset="0"/>
              </a:rPr>
              <a:t>integer</a:t>
            </a:r>
            <a:r>
              <a:rPr lang="de-DE" altLang="de-DE" sz="2000">
                <a:latin typeface="Courier New" panose="02070309020205020404" pitchFamily="49" charset="0"/>
              </a:rPr>
              <a:t>;laenge: </a:t>
            </a:r>
            <a:r>
              <a:rPr lang="de-DE" altLang="de-DE" sz="2000" b="1">
                <a:latin typeface="Courier New" panose="02070309020205020404" pitchFamily="49" charset="0"/>
              </a:rPr>
              <a:t>real</a:t>
            </a:r>
            <a:r>
              <a:rPr lang="de-DE" altLang="de-DE" sz="2000">
                <a:latin typeface="Courier New" panose="02070309020205020404" pitchFamily="49" charset="0"/>
              </a:rPr>
              <a:t>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</a:t>
            </a:r>
            <a:r>
              <a:rPr lang="de-DE" altLang="de-DE" sz="2000" b="1">
                <a:latin typeface="Courier New" panose="02070309020205020404" pitchFamily="49" charset="0"/>
              </a:rPr>
              <a:t>wenn</a:t>
            </a:r>
            <a:r>
              <a:rPr lang="de-DE" altLang="de-DE" sz="2000">
                <a:latin typeface="Courier New" panose="02070309020205020404" pitchFamily="49" charset="0"/>
              </a:rPr>
              <a:t> n &gt; 0 </a:t>
            </a:r>
            <a:r>
              <a:rPr lang="de-DE" altLang="de-DE" sz="2000" b="1">
                <a:latin typeface="Courier New" panose="02070309020205020404" pitchFamily="49" charset="0"/>
              </a:rPr>
              <a:t>dann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koch(n-1,laenge/3)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t.rechts(60)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koch(n-1,laenge/3)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t.links(120)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koch(n-1,laenge/3)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t.rechts(60)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koch(n-1,laenge/3)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</a:t>
            </a:r>
            <a:r>
              <a:rPr lang="de-DE" altLang="de-DE" sz="2000" b="1">
                <a:latin typeface="Courier New" panose="02070309020205020404" pitchFamily="49" charset="0"/>
              </a:rPr>
              <a:t>sonst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   t.vor(laenge)</a:t>
            </a:r>
          </a:p>
          <a:p>
            <a:r>
              <a:rPr lang="de-DE" altLang="de-DE" sz="2000">
                <a:latin typeface="Courier New" panose="02070309020205020404" pitchFamily="49" charset="0"/>
              </a:rPr>
              <a:t>   </a:t>
            </a:r>
            <a:r>
              <a:rPr lang="de-DE" altLang="de-DE" sz="2000" b="1">
                <a:latin typeface="Courier New" panose="02070309020205020404" pitchFamily="49" charset="0"/>
              </a:rPr>
              <a:t>*wenn</a:t>
            </a:r>
          </a:p>
          <a:p>
            <a:r>
              <a:rPr lang="de-DE" altLang="de-DE" sz="2000" b="1">
                <a:latin typeface="Courier New" panose="02070309020205020404" pitchFamily="49" charset="0"/>
              </a:rPr>
              <a:t>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  <p:bldP spid="7168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smtClean="0"/>
              <a:t>Quellen:</a:t>
            </a:r>
            <a:endParaRPr lang="de-DE" altLang="de-DE" sz="28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08039" y="1524000"/>
            <a:ext cx="79404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>
                <a:latin typeface="Arial" panose="020B0604020202020204" pitchFamily="34" charset="0"/>
              </a:rPr>
              <a:t>Die Programme sind Freeware, erhältlich unter</a:t>
            </a:r>
          </a:p>
          <a:p>
            <a:endParaRPr lang="de-DE" altLang="de-DE" sz="2800" dirty="0">
              <a:latin typeface="Arial" panose="020B0604020202020204" pitchFamily="34" charset="0"/>
            </a:endParaRPr>
          </a:p>
          <a:p>
            <a:r>
              <a:rPr lang="de-DE" altLang="de-DE" sz="2800" dirty="0">
                <a:latin typeface="Arial" panose="020B0604020202020204" pitchFamily="34" charset="0"/>
                <a:hlinkClick r:id="rId2"/>
              </a:rPr>
              <a:t>http://</a:t>
            </a:r>
            <a:r>
              <a:rPr lang="de-DE" altLang="de-DE" sz="2800" dirty="0" smtClean="0">
                <a:latin typeface="Arial" panose="020B0604020202020204" pitchFamily="34" charset="0"/>
                <a:hlinkClick r:id="rId2"/>
              </a:rPr>
              <a:t>www.pabst-software.de</a:t>
            </a:r>
            <a:endParaRPr lang="de-DE" altLang="de-DE" sz="2800" dirty="0" smtClean="0">
              <a:latin typeface="Arial" panose="020B0604020202020204" pitchFamily="34" charset="0"/>
            </a:endParaRPr>
          </a:p>
          <a:p>
            <a:endParaRPr lang="de-DE" altLang="de-DE" sz="2800" dirty="0">
              <a:latin typeface="Arial" panose="020B0604020202020204" pitchFamily="34" charset="0"/>
            </a:endParaRPr>
          </a:p>
          <a:p>
            <a:endParaRPr lang="de-DE" altLang="de-DE" sz="2800" dirty="0" smtClean="0">
              <a:latin typeface="Arial" panose="020B0604020202020204" pitchFamily="34" charset="0"/>
            </a:endParaRPr>
          </a:p>
          <a:p>
            <a:r>
              <a:rPr lang="de-DE" altLang="de-DE" sz="2800" dirty="0" smtClean="0">
                <a:latin typeface="Arial" panose="020B0604020202020204" pitchFamily="34" charset="0"/>
              </a:rPr>
              <a:t>Viele der Aufgaben und Hefteinträge sind dem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Mebis</a:t>
            </a:r>
            <a:r>
              <a:rPr lang="de-DE" altLang="de-DE" sz="2800" dirty="0" smtClean="0">
                <a:latin typeface="Arial" panose="020B0604020202020204" pitchFamily="34" charset="0"/>
              </a:rPr>
              <a:t>-Kurs zum neuen </a:t>
            </a:r>
            <a:r>
              <a:rPr lang="de-DE" altLang="de-DE" sz="2800" dirty="0" err="1" smtClean="0">
                <a:latin typeface="Arial" panose="020B0604020202020204" pitchFamily="34" charset="0"/>
              </a:rPr>
              <a:t>LehrplanPlus</a:t>
            </a:r>
            <a:r>
              <a:rPr lang="de-DE" altLang="de-DE" sz="2800" dirty="0" smtClean="0">
                <a:latin typeface="Arial" panose="020B0604020202020204" pitchFamily="34" charset="0"/>
              </a:rPr>
              <a:t> der Realschule entnommen.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3" y="609600"/>
            <a:ext cx="7884368" cy="533400"/>
          </a:xfrm>
        </p:spPr>
        <p:txBody>
          <a:bodyPr/>
          <a:lstStyle/>
          <a:p>
            <a:r>
              <a:rPr lang="de-DE" altLang="de-DE" dirty="0"/>
              <a:t>Lehrplan </a:t>
            </a:r>
            <a:r>
              <a:rPr lang="de-DE" altLang="de-DE" dirty="0" smtClean="0"/>
              <a:t>RS Informationstechnologie</a:t>
            </a:r>
            <a:endParaRPr lang="de-DE" altLang="de-DE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2325" y="1371600"/>
            <a:ext cx="7635875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smtClean="0">
                <a:latin typeface="+mj-lt"/>
              </a:rPr>
              <a:t>IT 1.2. Objekte der Vektorgrafik (ca. 14 Std.) </a:t>
            </a:r>
          </a:p>
          <a:p>
            <a:r>
              <a:rPr lang="de-DE" sz="2000" b="1" dirty="0" smtClean="0">
                <a:latin typeface="+mj-lt"/>
              </a:rPr>
              <a:t>Kompetenzerwartungen</a:t>
            </a:r>
          </a:p>
          <a:p>
            <a:r>
              <a:rPr lang="de-DE" sz="2000" dirty="0" smtClean="0">
                <a:latin typeface="+mj-lt"/>
              </a:rPr>
              <a:t>Die Schülerinnen und Schüler ...</a:t>
            </a:r>
          </a:p>
          <a:p>
            <a:endParaRPr lang="de-DE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analysieren Eigenschaften einfacher Vektorgrafiken mithilfe der objektorientierten Sichtweise, um den Aufbau von Objekten zu erkennen.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nutzen Klassen- und Objektkarten, um Attribute und Methoden von Vektorgrafikelementen darzustellen.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bearbeiten Vektorgrafiken in einem einfachen Vektorgrafikprogramm mit geeigneten Methoden und beschreiben Veränderungen der Objekte anhand von Attributen und Attributwerten.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j-lt"/>
              </a:rPr>
              <a:t>erstellen in einer geeigneten Programmierumgebung Objekte und verändern diese mit einfachen algorithmischen Grundbausteinen, um einen ersten Kontakt zum objektorientierten Arbeiten herzustellen.</a:t>
            </a:r>
            <a:endParaRPr lang="de-D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3" y="609600"/>
            <a:ext cx="7884368" cy="533400"/>
          </a:xfrm>
        </p:spPr>
        <p:txBody>
          <a:bodyPr/>
          <a:lstStyle/>
          <a:p>
            <a:r>
              <a:rPr lang="de-DE" altLang="de-DE" dirty="0"/>
              <a:t>Lehrplan </a:t>
            </a:r>
            <a:r>
              <a:rPr lang="de-DE" altLang="de-DE" dirty="0" smtClean="0"/>
              <a:t>RS Informationstechnologie</a:t>
            </a:r>
            <a:endParaRPr lang="de-DE" altLang="de-DE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2325" y="1371600"/>
            <a:ext cx="76358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smtClean="0">
                <a:latin typeface="+mj-lt"/>
              </a:rPr>
              <a:t>IT 1.2. Objekte der Vektorgrafik (ca. 14 Std.) </a:t>
            </a:r>
          </a:p>
          <a:p>
            <a:r>
              <a:rPr lang="de-DE" b="1" dirty="0" smtClean="0">
                <a:latin typeface="+mj-lt"/>
              </a:rPr>
              <a:t>Inhalte zu den Kompetenzen: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Bestandteile und Eigenschaften, sowie Einsatzgebiete von Vektorgrafikobjekten, z. B. Computerschriften, Logodesign, Vektorkarten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objektorientierte Darstellung: Klassen- und Objektkarten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Fachbegriffe: Klassen, Objekte, Attribute, Attributwerte, Methoden, Parameterwerte, Aggregation (Gruppierung)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Aufbau und Funktion einer Programmierumgebung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</a:rPr>
              <a:t>algorithmische Grundbausteine: Anweisungen, Sequenz, Wiederholung</a:t>
            </a:r>
          </a:p>
        </p:txBody>
      </p:sp>
    </p:spTree>
    <p:extLst>
      <p:ext uri="{BB962C8B-B14F-4D97-AF65-F5344CB8AC3E}">
        <p14:creationId xmlns:p14="http://schemas.microsoft.com/office/powerpoint/2010/main" val="42924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3" y="609600"/>
            <a:ext cx="7884368" cy="533400"/>
          </a:xfrm>
        </p:spPr>
        <p:txBody>
          <a:bodyPr/>
          <a:lstStyle/>
          <a:p>
            <a:r>
              <a:rPr lang="de-DE" altLang="de-DE" dirty="0"/>
              <a:t>Lehrplan </a:t>
            </a:r>
            <a:r>
              <a:rPr lang="de-DE" altLang="de-DE" dirty="0" smtClean="0"/>
              <a:t>RS Informationstechnologie</a:t>
            </a:r>
            <a:endParaRPr lang="de-DE" altLang="de-DE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2325" y="1371600"/>
            <a:ext cx="7635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smtClean="0">
                <a:latin typeface="+mj-lt"/>
              </a:rPr>
              <a:t>Problem:</a:t>
            </a:r>
          </a:p>
          <a:p>
            <a:r>
              <a:rPr lang="de-DE" dirty="0" smtClean="0">
                <a:latin typeface="+mj-lt"/>
              </a:rPr>
              <a:t>Ein Gymnasiallehrer spricht über die Didaktik der Realschule…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2325" y="3140968"/>
            <a:ext cx="76358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latin typeface="+mj-lt"/>
              </a:rPr>
              <a:t>=&gt; Nutzung der Link-Ebene des </a:t>
            </a:r>
            <a:r>
              <a:rPr lang="de-DE" dirty="0" err="1" smtClean="0">
                <a:latin typeface="+mj-lt"/>
              </a:rPr>
              <a:t>LehrplanPlus</a:t>
            </a:r>
            <a:r>
              <a:rPr lang="de-DE" dirty="0" smtClean="0">
                <a:latin typeface="+mj-lt"/>
              </a:rPr>
              <a:t>, insbesondere des </a:t>
            </a:r>
            <a:r>
              <a:rPr lang="de-DE" dirty="0" err="1" smtClean="0">
                <a:latin typeface="+mj-lt"/>
              </a:rPr>
              <a:t>Mebis</a:t>
            </a:r>
            <a:r>
              <a:rPr lang="de-DE" dirty="0" smtClean="0">
                <a:latin typeface="+mj-lt"/>
              </a:rPr>
              <a:t>-Kurses dazu. </a:t>
            </a:r>
            <a:r>
              <a:rPr lang="de-DE" b="1" dirty="0" smtClean="0">
                <a:latin typeface="+mj-lt"/>
              </a:rPr>
              <a:t>Viele der Beispiele auf den Folgeseiten sind diesem </a:t>
            </a:r>
            <a:r>
              <a:rPr lang="de-DE" b="1" dirty="0" err="1" smtClean="0">
                <a:latin typeface="+mj-lt"/>
              </a:rPr>
              <a:t>Mebis</a:t>
            </a:r>
            <a:r>
              <a:rPr lang="de-DE" b="1" dirty="0" smtClean="0">
                <a:latin typeface="+mj-lt"/>
              </a:rPr>
              <a:t>-Kurs entnommen.</a:t>
            </a:r>
          </a:p>
        </p:txBody>
      </p:sp>
    </p:spTree>
    <p:extLst>
      <p:ext uri="{BB962C8B-B14F-4D97-AF65-F5344CB8AC3E}">
        <p14:creationId xmlns:p14="http://schemas.microsoft.com/office/powerpoint/2010/main" val="29475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Bildschirmpräsentation (4:3)</PresentationFormat>
  <Paragraphs>338</Paragraphs>
  <Slides>68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3" baseType="lpstr">
      <vt:lpstr>Times New Roman</vt:lpstr>
      <vt:lpstr>Arial</vt:lpstr>
      <vt:lpstr>Courier New</vt:lpstr>
      <vt:lpstr>Wingdings</vt:lpstr>
      <vt:lpstr>Standarddesign</vt:lpstr>
      <vt:lpstr>Workshop am 30.04.2018 in Eichstätt</vt:lpstr>
      <vt:lpstr>Lehrplan RS Informationstechnologie</vt:lpstr>
      <vt:lpstr>Didaktische Probleme (Lehrplan Gym.)</vt:lpstr>
      <vt:lpstr>Was ist nötig?</vt:lpstr>
      <vt:lpstr>Folgerung: Object-Draw und …</vt:lpstr>
      <vt:lpstr>EOS</vt:lpstr>
      <vt:lpstr>Lehrplan RS Informationstechnologie</vt:lpstr>
      <vt:lpstr>Lehrplan RS Informationstechnologie</vt:lpstr>
      <vt:lpstr>Lehrplan RS Informationstechnologie</vt:lpstr>
      <vt:lpstr>Vektorgrafiken: Besonderheiten und Einsatzgebiete</vt:lpstr>
      <vt:lpstr>Vektorgrafiken: Besonderheiten und Einsatzgebiete</vt:lpstr>
      <vt:lpstr>Vektorgrafiken: Besonderheiten und Einsatzgebiete</vt:lpstr>
      <vt:lpstr>Vektorgrafiken: Besonderheiten und Einsatzgebiete</vt:lpstr>
      <vt:lpstr>Vektorgrafiken: Besonderheiten und Einsatzgebiete</vt:lpstr>
      <vt:lpstr>Vektorgrafiken: Besonderheiten und Einsatzgebiete</vt:lpstr>
      <vt:lpstr>Vektorgrafiken: Besonderheiten und Einsatzgebiete</vt:lpstr>
      <vt:lpstr>Beispielhafter Hefteintrag</vt:lpstr>
      <vt:lpstr>Beispielhafter Hefteintrag</vt:lpstr>
      <vt:lpstr>Praktischer Arbeitsauftrag</vt:lpstr>
      <vt:lpstr>Praktischer Arbeitsauftrag</vt:lpstr>
      <vt:lpstr>Praktischer Arbeitsauftrag</vt:lpstr>
      <vt:lpstr>Mit Objekten etwas machen: Methoden</vt:lpstr>
      <vt:lpstr>PowerPoint-Präsentation</vt:lpstr>
      <vt:lpstr>PowerPoint-Präsentation</vt:lpstr>
      <vt:lpstr>Mit Objekten etwas machen: Methoden</vt:lpstr>
      <vt:lpstr>PowerPoint-Präsentation</vt:lpstr>
      <vt:lpstr>PowerPoint-Präsentation</vt:lpstr>
      <vt:lpstr>PowerPoint-Präsentation</vt:lpstr>
      <vt:lpstr>Objekte der gleichen Art: Klassen</vt:lpstr>
      <vt:lpstr>Objekte der gleichen Art: Klassen</vt:lpstr>
      <vt:lpstr>Beispielhafter Hefteintrag</vt:lpstr>
      <vt:lpstr>Beispielhafter Hefteintrag</vt:lpstr>
      <vt:lpstr>Aufgaben</vt:lpstr>
      <vt:lpstr>Aufgaben</vt:lpstr>
      <vt:lpstr>Beziehungen zwischen Objekten</vt:lpstr>
      <vt:lpstr>Beziehungen zwischen Objekten</vt:lpstr>
      <vt:lpstr>Beispielhafter Hefteintrag</vt:lpstr>
      <vt:lpstr>Beziehungen zwischen Objekten</vt:lpstr>
      <vt:lpstr>Beziehungen zwischen Objekten</vt:lpstr>
      <vt:lpstr>Beziehungen zwischen Objekten</vt:lpstr>
      <vt:lpstr>Beziehungen zwischen Objekten</vt:lpstr>
      <vt:lpstr>Beziehungen zwischen Objekten</vt:lpstr>
      <vt:lpstr>Beziehungen zwischen Objekten</vt:lpstr>
      <vt:lpstr>Beziehungen zwischen Objekten</vt:lpstr>
      <vt:lpstr>Lösung</vt:lpstr>
      <vt:lpstr>Arbeit mit „richtigem“ Zeichenprogramm</vt:lpstr>
      <vt:lpstr>Lehrplan RS Informationstechnologie</vt:lpstr>
      <vt:lpstr>Einführung in EOS</vt:lpstr>
      <vt:lpstr>8. Stunde: Einführung in EOS; Klasse KREIS</vt:lpstr>
      <vt:lpstr>Beispielprogramm (improvisieren!)</vt:lpstr>
      <vt:lpstr>Aufgaben</vt:lpstr>
      <vt:lpstr>Aufgaben</vt:lpstr>
      <vt:lpstr>Lösungsvorschlag</vt:lpstr>
      <vt:lpstr>Anweisung, Sequenz</vt:lpstr>
      <vt:lpstr>Graphische Darstellung</vt:lpstr>
      <vt:lpstr>Wiederholung</vt:lpstr>
      <vt:lpstr>Wiederholung</vt:lpstr>
      <vt:lpstr>Wiederholung</vt:lpstr>
      <vt:lpstr>PowerPoint-Präsentation</vt:lpstr>
      <vt:lpstr>Erweiterungen</vt:lpstr>
      <vt:lpstr>Erweiterung: Die klasse TURTLE</vt:lpstr>
      <vt:lpstr>Projekt: „Coole Buchstaben“</vt:lpstr>
      <vt:lpstr>Erweiterung: Turtle fährt selbstständig</vt:lpstr>
      <vt:lpstr>PowerPoint-Präsentation</vt:lpstr>
      <vt:lpstr>PowerPoint-Präsentation</vt:lpstr>
      <vt:lpstr>Erweiterung: Zeichnen der Koch-Kurve</vt:lpstr>
      <vt:lpstr>PowerPoint-Präsentation</vt:lpstr>
      <vt:lpstr>Quellen: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Beispiel: Fahrrad</dc:title>
  <dc:creator>N</dc:creator>
  <cp:lastModifiedBy>Windows User</cp:lastModifiedBy>
  <cp:revision>62</cp:revision>
  <dcterms:created xsi:type="dcterms:W3CDTF">2005-01-09T15:50:22Z</dcterms:created>
  <dcterms:modified xsi:type="dcterms:W3CDTF">2018-04-29T19:13:09Z</dcterms:modified>
</cp:coreProperties>
</file>