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330" r:id="rId3"/>
    <p:sldId id="331" r:id="rId4"/>
    <p:sldId id="332" r:id="rId5"/>
    <p:sldId id="333" r:id="rId6"/>
    <p:sldId id="344" r:id="rId7"/>
    <p:sldId id="334" r:id="rId8"/>
    <p:sldId id="335" r:id="rId9"/>
    <p:sldId id="336" r:id="rId10"/>
    <p:sldId id="338" r:id="rId11"/>
    <p:sldId id="337" r:id="rId12"/>
    <p:sldId id="339" r:id="rId13"/>
    <p:sldId id="340" r:id="rId14"/>
    <p:sldId id="341" r:id="rId15"/>
    <p:sldId id="342" r:id="rId16"/>
    <p:sldId id="343" r:id="rId17"/>
    <p:sldId id="345" r:id="rId1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9F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470" autoAdjust="0"/>
  </p:normalViewPr>
  <p:slideViewPr>
    <p:cSldViewPr>
      <p:cViewPr varScale="1">
        <p:scale>
          <a:sx n="65" d="100"/>
          <a:sy n="65" d="100"/>
        </p:scale>
        <p:origin x="131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56F4A-1C30-4964-BD65-6428378D00BC}" type="datetimeFigureOut">
              <a:rPr lang="de-DE" smtClean="0"/>
              <a:t>14.11.2019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13BCF1-FE39-486D-B430-D90CF1B2C5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9048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20108334">
            <a:off x="206611" y="3915517"/>
            <a:ext cx="15617808" cy="1299197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22B0-A15A-4AB5-A5C1-09A96E31FB42}" type="datetimeFigureOut">
              <a:rPr lang="de-DE" smtClean="0"/>
              <a:t>14.11.2019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A4B35-61D9-45FB-8554-0724CC1A52AD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Rechteck 7"/>
          <p:cNvSpPr/>
          <p:nvPr userDrawn="1"/>
        </p:nvSpPr>
        <p:spPr>
          <a:xfrm rot="20098905">
            <a:off x="1275393" y="4359139"/>
            <a:ext cx="10374597" cy="2376264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0031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363852"/>
            <a:ext cx="6550023" cy="542491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22B0-A15A-4AB5-A5C1-09A96E31FB42}" type="datetimeFigureOut">
              <a:rPr lang="de-DE" smtClean="0"/>
              <a:t>14.11.2019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A4B35-61D9-45FB-8554-0724CC1A52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7761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22B0-A15A-4AB5-A5C1-09A96E31FB42}" type="datetimeFigureOut">
              <a:rPr lang="de-DE" smtClean="0"/>
              <a:t>14.11.2019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A4B35-61D9-45FB-8554-0724CC1A52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3481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363852"/>
            <a:ext cx="6550023" cy="688884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dirty="0"/>
              <a:t>Titel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57545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22B0-A15A-4AB5-A5C1-09A96E31FB42}" type="datetimeFigureOut">
              <a:rPr lang="de-DE" smtClean="0"/>
              <a:t>14.11.2019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A4B35-61D9-45FB-8554-0724CC1A52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0388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363852"/>
            <a:ext cx="6550023" cy="542491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22B0-A15A-4AB5-A5C1-09A96E31FB42}" type="datetimeFigureOut">
              <a:rPr lang="de-DE" smtClean="0"/>
              <a:t>14.11.2019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A4B35-61D9-45FB-8554-0724CC1A52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4776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363852"/>
            <a:ext cx="6550023" cy="54249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22B0-A15A-4AB5-A5C1-09A96E31FB42}" type="datetimeFigureOut">
              <a:rPr lang="de-DE" smtClean="0"/>
              <a:t>14.11.2019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A4B35-61D9-45FB-8554-0724CC1A52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6001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363852"/>
            <a:ext cx="6550023" cy="542491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22B0-A15A-4AB5-A5C1-09A96E31FB42}" type="datetimeFigureOut">
              <a:rPr lang="de-DE" smtClean="0"/>
              <a:t>14.11.2019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A4B35-61D9-45FB-8554-0724CC1A52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0788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22B0-A15A-4AB5-A5C1-09A96E31FB42}" type="datetimeFigureOut">
              <a:rPr lang="de-DE" smtClean="0"/>
              <a:t>14.11.2019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A4B35-61D9-45FB-8554-0724CC1A52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6426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22B0-A15A-4AB5-A5C1-09A96E31FB42}" type="datetimeFigureOut">
              <a:rPr lang="de-DE" smtClean="0"/>
              <a:t>14.11.2019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A4B35-61D9-45FB-8554-0724CC1A52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4500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22B0-A15A-4AB5-A5C1-09A96E31FB42}" type="datetimeFigureOut">
              <a:rPr lang="de-DE" smtClean="0"/>
              <a:t>14.11.2019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A4B35-61D9-45FB-8554-0724CC1A52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9521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022B0-A15A-4AB5-A5C1-09A96E31FB42}" type="datetimeFigureOut">
              <a:rPr lang="de-DE" smtClean="0"/>
              <a:t>14.11.2019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A4B35-61D9-45FB-8554-0724CC1A52AD}" type="slidenum">
              <a:rPr lang="de-DE" smtClean="0"/>
              <a:t>‹Nr.›</a:t>
            </a:fld>
            <a:endParaRPr lang="de-DE"/>
          </a:p>
        </p:txBody>
      </p:sp>
      <p:pic>
        <p:nvPicPr>
          <p:cNvPr id="2" name="Grafik 1"/>
          <p:cNvPicPr>
            <a:picLocks noChangeAspect="1"/>
          </p:cNvPicPr>
          <p:nvPr userDrawn="1"/>
        </p:nvPicPr>
        <p:blipFill>
          <a:blip r:embed="rId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788" y="44624"/>
            <a:ext cx="1439348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566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Lotus-123-3.0-MSDOS.png" TargetMode="External"/><Relationship Id="rId7" Type="http://schemas.openxmlformats.org/officeDocument/2006/relationships/image" Target="../media/image5.png"/><Relationship Id="rId2" Type="http://schemas.openxmlformats.org/officeDocument/2006/relationships/hyperlink" Target="https://upload.wikimedia.org/wikipedia/commons/7/7a/Visicalc.pn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s://de.wikipedia.org/wiki/Microsoft_Exce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484784"/>
            <a:ext cx="7772400" cy="1944216"/>
          </a:xfrm>
        </p:spPr>
        <p:txBody>
          <a:bodyPr>
            <a:normAutofit fontScale="90000"/>
          </a:bodyPr>
          <a:lstStyle/>
          <a:p>
            <a:pPr algn="ctr"/>
            <a:r>
              <a:rPr lang="de-DE" sz="480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Einführung in die Arbeit mit Tabellenkalkulationen am Beispiel von Microsoft Excel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Martin </a:t>
            </a:r>
            <a:r>
              <a:rPr lang="de-DE" dirty="0" err="1">
                <a:solidFill>
                  <a:schemeClr val="tx1"/>
                </a:solidFill>
              </a:rPr>
              <a:t>Pabst</a:t>
            </a:r>
            <a:r>
              <a:rPr lang="de-DE" dirty="0">
                <a:solidFill>
                  <a:schemeClr val="tx1"/>
                </a:solidFill>
              </a:rPr>
              <a:t>, Herbst 2019</a:t>
            </a:r>
          </a:p>
        </p:txBody>
      </p:sp>
    </p:spTree>
    <p:extLst>
      <p:ext uri="{BB962C8B-B14F-4D97-AF65-F5344CB8AC3E}">
        <p14:creationId xmlns:p14="http://schemas.microsoft.com/office/powerpoint/2010/main" val="26255046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Vorhaben: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84784"/>
            <a:ext cx="5987008" cy="4058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6576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Absolute Zellbezüge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40767"/>
            <a:ext cx="4906888" cy="4120887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457200" y="5715252"/>
            <a:ext cx="689060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Das Dollarzeichen schützt Zellkoordinaten vor </a:t>
            </a:r>
          </a:p>
          <a:p>
            <a:r>
              <a:rPr lang="de-DE" sz="2800" dirty="0"/>
              <a:t>Veränderung beim Kopieren</a:t>
            </a:r>
          </a:p>
        </p:txBody>
      </p:sp>
    </p:spTree>
    <p:extLst>
      <p:ext uri="{BB962C8B-B14F-4D97-AF65-F5344CB8AC3E}">
        <p14:creationId xmlns:p14="http://schemas.microsoft.com/office/powerpoint/2010/main" val="1686574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Mittelwert, Verketten,</a:t>
            </a:r>
            <a:br>
              <a:rPr lang="de-DE" dirty="0"/>
            </a:br>
            <a:r>
              <a:rPr lang="de-DE" dirty="0"/>
              <a:t>Runden, Aufrunden, Abrunden</a:t>
            </a: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2636912"/>
            <a:ext cx="3808534" cy="936104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3933056"/>
            <a:ext cx="3901662" cy="648072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560" y="4787590"/>
            <a:ext cx="8424936" cy="1172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973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Filtern von Listen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dirty="0"/>
              <a:t>Voraussetzung: </a:t>
            </a:r>
          </a:p>
          <a:p>
            <a:r>
              <a:rPr lang="de-DE" dirty="0"/>
              <a:t>In der ersten Zeile stehen die Spaltenköpfe.</a:t>
            </a:r>
          </a:p>
          <a:p>
            <a:r>
              <a:rPr lang="de-DE" dirty="0"/>
              <a:t>Werte in der ersten Zeile </a:t>
            </a:r>
            <a:r>
              <a:rPr lang="de-DE" b="1" dirty="0"/>
              <a:t>markieren</a:t>
            </a:r>
            <a:r>
              <a:rPr lang="de-DE" dirty="0"/>
              <a:t>, dann: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282" y="2996952"/>
            <a:ext cx="3994742" cy="1514915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2040" y="3723501"/>
            <a:ext cx="4564776" cy="4686706"/>
          </a:xfrm>
          <a:prstGeom prst="rect">
            <a:avLst/>
          </a:prstGeom>
        </p:spPr>
      </p:pic>
      <p:cxnSp>
        <p:nvCxnSpPr>
          <p:cNvPr id="6" name="Gerade Verbindung mit Pfeil 5"/>
          <p:cNvCxnSpPr/>
          <p:nvPr/>
        </p:nvCxnSpPr>
        <p:spPr>
          <a:xfrm>
            <a:off x="4122024" y="4511867"/>
            <a:ext cx="738008" cy="285285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6418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Wenn-Funktion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794" y="1412775"/>
            <a:ext cx="6029446" cy="2847237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3203848" y="4869160"/>
            <a:ext cx="19591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Bedingung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4245405" y="5607527"/>
            <a:ext cx="23641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„Dann-Wert“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5804714" y="4869160"/>
            <a:ext cx="24050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„Sonst-Wert“</a:t>
            </a:r>
          </a:p>
        </p:txBody>
      </p:sp>
      <p:cxnSp>
        <p:nvCxnSpPr>
          <p:cNvPr id="8" name="Gerade Verbindung mit Pfeil 7"/>
          <p:cNvCxnSpPr>
            <a:stCxn id="5" idx="0"/>
          </p:cNvCxnSpPr>
          <p:nvPr/>
        </p:nvCxnSpPr>
        <p:spPr>
          <a:xfrm flipV="1">
            <a:off x="4183444" y="4149080"/>
            <a:ext cx="979595" cy="720080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mit Pfeil 10"/>
          <p:cNvCxnSpPr/>
          <p:nvPr/>
        </p:nvCxnSpPr>
        <p:spPr>
          <a:xfrm flipV="1">
            <a:off x="5412287" y="4149080"/>
            <a:ext cx="392427" cy="1321365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mit Pfeil 12"/>
          <p:cNvCxnSpPr>
            <a:stCxn id="7" idx="0"/>
          </p:cNvCxnSpPr>
          <p:nvPr/>
        </p:nvCxnSpPr>
        <p:spPr>
          <a:xfrm flipH="1" flipV="1">
            <a:off x="6145639" y="4045658"/>
            <a:ext cx="861584" cy="823502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88993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Die Funktion </a:t>
            </a:r>
            <a:r>
              <a:rPr lang="de-DE" dirty="0" err="1"/>
              <a:t>istLeer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556792"/>
            <a:ext cx="8179435" cy="18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5962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Diagramme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9585" y="188640"/>
            <a:ext cx="2705334" cy="3185436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268760"/>
            <a:ext cx="2746648" cy="4789609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55976" y="3928953"/>
            <a:ext cx="4572396" cy="2751058"/>
          </a:xfrm>
          <a:prstGeom prst="rect">
            <a:avLst/>
          </a:prstGeom>
        </p:spPr>
      </p:pic>
      <p:cxnSp>
        <p:nvCxnSpPr>
          <p:cNvPr id="7" name="Gerade Verbindung mit Pfeil 6"/>
          <p:cNvCxnSpPr/>
          <p:nvPr/>
        </p:nvCxnSpPr>
        <p:spPr>
          <a:xfrm flipV="1">
            <a:off x="3477973" y="1482733"/>
            <a:ext cx="979595" cy="720080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mit Pfeil 7"/>
          <p:cNvCxnSpPr/>
          <p:nvPr/>
        </p:nvCxnSpPr>
        <p:spPr>
          <a:xfrm>
            <a:off x="6228184" y="3498956"/>
            <a:ext cx="0" cy="362092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54722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TODO: Besseres Blatt zur Zinsrechnung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57070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/>
              <a:t>Tabellenkalkulation – kurze Historie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/>
              <a:t>Zellen: Wert – Format – Formel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/>
              <a:t>Bearbeiten, Markieren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/>
              <a:t>Formeln kopieren/einfügen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/>
              <a:t>Absolute Zellbezüge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/>
              <a:t>Mittelwert, Verketten, Runden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/>
              <a:t>Filtern von Listen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/>
              <a:t>Wenn-Funktion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/>
              <a:t>Diagramme</a:t>
            </a:r>
          </a:p>
        </p:txBody>
      </p:sp>
    </p:spTree>
    <p:extLst>
      <p:ext uri="{BB962C8B-B14F-4D97-AF65-F5344CB8AC3E}">
        <p14:creationId xmlns:p14="http://schemas.microsoft.com/office/powerpoint/2010/main" val="267772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251520" y="5297951"/>
            <a:ext cx="664361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Bildquellen:</a:t>
            </a:r>
          </a:p>
          <a:p>
            <a:r>
              <a:rPr lang="de-DE" dirty="0">
                <a:hlinkClick r:id="rId2"/>
              </a:rPr>
              <a:t>https://upload.wikimedia.org/wikipedia/commons/7/7a/Visicalc.png</a:t>
            </a:r>
            <a:endParaRPr lang="de-DE" dirty="0"/>
          </a:p>
          <a:p>
            <a:r>
              <a:rPr lang="de-DE" dirty="0">
                <a:hlinkClick r:id="rId3"/>
              </a:rPr>
              <a:t>https://commons.wikimedia.org/wiki/File:Lotus-123-3.0-MSDOS.png</a:t>
            </a:r>
            <a:endParaRPr lang="de-DE" dirty="0"/>
          </a:p>
          <a:p>
            <a:r>
              <a:rPr lang="de-DE" dirty="0">
                <a:hlinkClick r:id="rId4"/>
              </a:rPr>
              <a:t>https://de.wikipedia.org/wiki/Microsoft_Excel</a:t>
            </a:r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5497" y="-27384"/>
            <a:ext cx="2160240" cy="688884"/>
          </a:xfrm>
        </p:spPr>
        <p:txBody>
          <a:bodyPr/>
          <a:lstStyle/>
          <a:p>
            <a:r>
              <a:rPr lang="de-DE" dirty="0"/>
              <a:t>Historie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0054" y="723810"/>
            <a:ext cx="6635080" cy="2921213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400" dirty="0"/>
              <a:t>1970 LANPAR (</a:t>
            </a:r>
            <a:r>
              <a:rPr lang="de-DE" sz="2400" dirty="0" err="1"/>
              <a:t>natural</a:t>
            </a:r>
            <a:r>
              <a:rPr lang="de-DE" sz="2400" dirty="0"/>
              <a:t> </a:t>
            </a:r>
            <a:r>
              <a:rPr lang="de-DE" sz="2400" dirty="0" err="1"/>
              <a:t>order</a:t>
            </a:r>
            <a:r>
              <a:rPr lang="de-DE" sz="2400" dirty="0"/>
              <a:t> </a:t>
            </a:r>
            <a:r>
              <a:rPr lang="de-DE" sz="2400" dirty="0" err="1"/>
              <a:t>calculation</a:t>
            </a:r>
            <a:r>
              <a:rPr lang="de-DE" sz="2400" dirty="0"/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400" dirty="0"/>
              <a:t>1979 </a:t>
            </a:r>
            <a:r>
              <a:rPr lang="de-DE" sz="2400" dirty="0" err="1"/>
              <a:t>Visicalc</a:t>
            </a:r>
            <a:r>
              <a:rPr lang="de-DE" sz="2400" dirty="0"/>
              <a:t> (Interaktiv, Killer-App für den Apple II)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400" dirty="0"/>
              <a:t>1982 Lotus 123 (Killer-App des IBM PC 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400" dirty="0"/>
              <a:t>1985 Excel für MS-DOS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400" dirty="0"/>
              <a:t>1987 Excel für </a:t>
            </a:r>
            <a:br>
              <a:rPr lang="de-DE" sz="2400" dirty="0"/>
            </a:br>
            <a:r>
              <a:rPr lang="de-DE" sz="2400" dirty="0"/>
              <a:t>Mac/Windows</a:t>
            </a:r>
          </a:p>
        </p:txBody>
      </p:sp>
      <p:pic>
        <p:nvPicPr>
          <p:cNvPr id="1026" name="Picture 2" descr="https://upload.wikimedia.org/wikipedia/commons/7/7a/Visicalc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867744"/>
            <a:ext cx="53340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upload.wikimedia.org/wikipedia/commons/0/02/Lotus-123-3.0-MSDOS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8342" y="2859376"/>
            <a:ext cx="5110122" cy="3832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upload.wikimedia.org/wikipedia/de/c/c2/Excel_5_win_de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9439" y="2653515"/>
            <a:ext cx="4847927" cy="3635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3807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rafik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4444" y="4628835"/>
            <a:ext cx="800485" cy="600365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63852"/>
            <a:ext cx="7643192" cy="688884"/>
          </a:xfrm>
        </p:spPr>
        <p:txBody>
          <a:bodyPr/>
          <a:lstStyle/>
          <a:p>
            <a:r>
              <a:rPr lang="de-DE" dirty="0"/>
              <a:t>Zellen: Wert – Formel - Format</a:t>
            </a: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 rotWithShape="1">
          <a:blip r:embed="rId3"/>
          <a:srcRect r="16952" b="23681"/>
          <a:stretch/>
        </p:blipFill>
        <p:spPr>
          <a:xfrm>
            <a:off x="251520" y="1340768"/>
            <a:ext cx="3240360" cy="1512168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 rotWithShape="1">
          <a:blip r:embed="rId4"/>
          <a:srcRect r="6809"/>
          <a:stretch/>
        </p:blipFill>
        <p:spPr>
          <a:xfrm>
            <a:off x="5364088" y="1340768"/>
            <a:ext cx="3672408" cy="1800200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 rotWithShape="1">
          <a:blip r:embed="rId5"/>
          <a:srcRect r="11580"/>
          <a:stretch/>
        </p:blipFill>
        <p:spPr>
          <a:xfrm>
            <a:off x="279240" y="4221088"/>
            <a:ext cx="3350474" cy="1791880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 rotWithShape="1">
          <a:blip r:embed="rId6"/>
          <a:srcRect r="5564"/>
          <a:stretch/>
        </p:blipFill>
        <p:spPr>
          <a:xfrm>
            <a:off x="5370271" y="4149080"/>
            <a:ext cx="3666225" cy="1800200"/>
          </a:xfrm>
          <a:prstGeom prst="rect">
            <a:avLst/>
          </a:prstGeom>
        </p:spPr>
      </p:pic>
      <p:cxnSp>
        <p:nvCxnSpPr>
          <p:cNvPr id="11" name="Gerade Verbindung mit Pfeil 10"/>
          <p:cNvCxnSpPr/>
          <p:nvPr/>
        </p:nvCxnSpPr>
        <p:spPr>
          <a:xfrm>
            <a:off x="3779912" y="2331454"/>
            <a:ext cx="1440160" cy="0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mit Pfeil 11"/>
          <p:cNvCxnSpPr/>
          <p:nvPr/>
        </p:nvCxnSpPr>
        <p:spPr>
          <a:xfrm>
            <a:off x="3779912" y="5126532"/>
            <a:ext cx="1440160" cy="0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mit Pfeil 12"/>
          <p:cNvCxnSpPr/>
          <p:nvPr/>
        </p:nvCxnSpPr>
        <p:spPr>
          <a:xfrm flipH="1">
            <a:off x="3629714" y="3230403"/>
            <a:ext cx="1602723" cy="918677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 rot="19718908">
            <a:off x="3508104" y="3210754"/>
            <a:ext cx="15413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Strg + Click</a:t>
            </a:r>
          </a:p>
        </p:txBody>
      </p:sp>
      <p:sp>
        <p:nvSpPr>
          <p:cNvPr id="18" name="Textfeld 17"/>
          <p:cNvSpPr txBox="1"/>
          <p:nvPr/>
        </p:nvSpPr>
        <p:spPr>
          <a:xfrm>
            <a:off x="236712" y="6187435"/>
            <a:ext cx="23118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/>
              <a:t>N.B.:</a:t>
            </a:r>
            <a:r>
              <a:rPr lang="de-DE" sz="2400" dirty="0"/>
              <a:t> 19 % = 0,19</a:t>
            </a:r>
          </a:p>
        </p:txBody>
      </p:sp>
      <p:cxnSp>
        <p:nvCxnSpPr>
          <p:cNvPr id="20" name="Gerade Verbindung mit Pfeil 19"/>
          <p:cNvCxnSpPr/>
          <p:nvPr/>
        </p:nvCxnSpPr>
        <p:spPr>
          <a:xfrm flipV="1">
            <a:off x="1547664" y="2636912"/>
            <a:ext cx="648072" cy="648072"/>
          </a:xfrm>
          <a:prstGeom prst="straightConnector1">
            <a:avLst/>
          </a:pr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Grafik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3184" y="3230403"/>
            <a:ext cx="858205" cy="715171"/>
          </a:xfrm>
          <a:prstGeom prst="rect">
            <a:avLst/>
          </a:prstGeom>
        </p:spPr>
      </p:pic>
      <p:sp>
        <p:nvSpPr>
          <p:cNvPr id="25" name="Textfeld 24"/>
          <p:cNvSpPr txBox="1"/>
          <p:nvPr/>
        </p:nvSpPr>
        <p:spPr>
          <a:xfrm>
            <a:off x="1798138" y="3125852"/>
            <a:ext cx="3674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>
                <a:solidFill>
                  <a:srgbClr val="FF0000"/>
                </a:solidFill>
                <a:latin typeface="Comic Sans MS" panose="030F0702030302020204" pitchFamily="66" charset="0"/>
              </a:rPr>
              <a:t>!</a:t>
            </a:r>
            <a:endParaRPr lang="de-DE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993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Bearbeiten/Markieren: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/>
              <a:t>Zellinhalt bearbeiten mit Doppelklick </a:t>
            </a:r>
            <a:br>
              <a:rPr lang="de-DE" dirty="0"/>
            </a:br>
            <a:r>
              <a:rPr lang="de-DE" dirty="0"/>
              <a:t>oder F2-Taste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/>
              <a:t>Zellfokus vs. Tastaturfocus (Cursor blinkt!)</a:t>
            </a:r>
            <a:br>
              <a:rPr lang="de-DE" dirty="0"/>
            </a:br>
            <a:br>
              <a:rPr lang="de-DE" dirty="0"/>
            </a:br>
            <a:endParaRPr lang="de-DE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/>
              <a:t>Zellen markieren</a:t>
            </a:r>
            <a:br>
              <a:rPr lang="de-DE" dirty="0"/>
            </a:br>
            <a:r>
              <a:rPr lang="de-DE" dirty="0"/>
              <a:t>(weißes Kreuz oder</a:t>
            </a:r>
            <a:br>
              <a:rPr lang="de-DE" dirty="0"/>
            </a:br>
            <a:r>
              <a:rPr lang="de-DE" dirty="0" err="1"/>
              <a:t>Shift</a:t>
            </a:r>
            <a:r>
              <a:rPr lang="de-DE" dirty="0"/>
              <a:t> + Pfeiltasten)</a:t>
            </a:r>
            <a:br>
              <a:rPr lang="de-DE" dirty="0"/>
            </a:br>
            <a:endParaRPr lang="de-DE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/>
              <a:t>Zellen leeren mit der Entf-Taste (bei Zellfokus)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2"/>
          <a:srcRect l="4136" t="16667" r="6579" b="16667"/>
          <a:stretch/>
        </p:blipFill>
        <p:spPr>
          <a:xfrm>
            <a:off x="484038" y="2852936"/>
            <a:ext cx="2160240" cy="576064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 rotWithShape="1">
          <a:blip r:embed="rId3"/>
          <a:srcRect b="16667"/>
          <a:stretch/>
        </p:blipFill>
        <p:spPr>
          <a:xfrm>
            <a:off x="3076326" y="2708920"/>
            <a:ext cx="2507298" cy="720080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5273" y="3664427"/>
            <a:ext cx="4181527" cy="1689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834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Fahrradhändler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</p:txBody>
      </p:sp>
      <p:pic>
        <p:nvPicPr>
          <p:cNvPr id="4" name="Picture 4" descr="https://www.bike-angebot.de/out/pictures/master/vendor/Fahrradgeschft-Bike-Eck_fah3731-3.jpg">
            <a:extLst>
              <a:ext uri="{FF2B5EF4-FFF2-40B4-BE49-F238E27FC236}">
                <a16:creationId xmlns:a16="http://schemas.microsoft.com/office/drawing/2014/main" id="{04D0947D-DB97-4EA0-9C84-699316D1D7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573052"/>
            <a:ext cx="7238557" cy="4071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feld 19">
            <a:extLst>
              <a:ext uri="{FF2B5EF4-FFF2-40B4-BE49-F238E27FC236}">
                <a16:creationId xmlns:a16="http://schemas.microsoft.com/office/drawing/2014/main" id="{F5E177E8-CE7C-46F3-87E6-83BD93B6CA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6021289"/>
            <a:ext cx="8009052" cy="338554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 dirty="0"/>
              <a:t>Quelle: </a:t>
            </a:r>
            <a:r>
              <a:rPr lang="de-DE" altLang="de-DE" sz="1600" dirty="0"/>
              <a:t>https://www.bike-angebot.de/fahrradhaendler/fahrradgeschaeft-bike-eck-freiberg</a:t>
            </a:r>
            <a:r>
              <a:rPr lang="de-DE" altLang="de-DE" sz="1600" b="1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2990550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Formeln kopieren/einfügen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196752"/>
            <a:ext cx="7211144" cy="4958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891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Tipps: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/>
              <a:t>Strg + </a:t>
            </a:r>
            <a:r>
              <a:rPr lang="de-DE" dirty="0" err="1"/>
              <a:t>Shift</a:t>
            </a:r>
            <a:r>
              <a:rPr lang="de-DE" dirty="0"/>
              <a:t> + f (fett), Strg + </a:t>
            </a:r>
            <a:r>
              <a:rPr lang="de-DE" dirty="0" err="1"/>
              <a:t>Shift</a:t>
            </a:r>
            <a:r>
              <a:rPr lang="de-DE" dirty="0"/>
              <a:t> + k (kursiv), Strg + </a:t>
            </a:r>
            <a:r>
              <a:rPr lang="de-DE" dirty="0" err="1"/>
              <a:t>Shift</a:t>
            </a:r>
            <a:r>
              <a:rPr lang="de-DE" dirty="0"/>
              <a:t> + u (unterstrichen)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/>
              <a:t>Doppelklick auf Spaltenkopf-</a:t>
            </a:r>
            <a:r>
              <a:rPr lang="de-DE" dirty="0" err="1"/>
              <a:t>Trenner</a:t>
            </a:r>
            <a:r>
              <a:rPr lang="de-DE" dirty="0"/>
              <a:t> für optimale Zellbreite</a:t>
            </a:r>
            <a:br>
              <a:rPr lang="de-DE" dirty="0"/>
            </a:br>
            <a:endParaRPr lang="de-DE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/>
              <a:t>Erweitern von Reihen (1, 2, 3… Mo, Di, Mi…)</a:t>
            </a:r>
            <a:br>
              <a:rPr lang="de-DE" dirty="0"/>
            </a:br>
            <a:endParaRPr lang="de-DE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/>
              <a:t>Zellrahmen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2160" y="2924944"/>
            <a:ext cx="2289639" cy="538737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 rotWithShape="1">
          <a:blip r:embed="rId3"/>
          <a:srcRect l="14908" t="11415"/>
          <a:stretch/>
        </p:blipFill>
        <p:spPr>
          <a:xfrm>
            <a:off x="4283968" y="4509120"/>
            <a:ext cx="803582" cy="1037343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56176" y="4516202"/>
            <a:ext cx="1152128" cy="2153158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33920" y="4516202"/>
            <a:ext cx="722272" cy="1900716"/>
          </a:xfrm>
          <a:prstGeom prst="rect">
            <a:avLst/>
          </a:prstGeom>
        </p:spPr>
      </p:pic>
      <p:cxnSp>
        <p:nvCxnSpPr>
          <p:cNvPr id="8" name="Gerade Verbindung mit Pfeil 7"/>
          <p:cNvCxnSpPr/>
          <p:nvPr/>
        </p:nvCxnSpPr>
        <p:spPr>
          <a:xfrm>
            <a:off x="5148064" y="5229200"/>
            <a:ext cx="864096" cy="0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/>
          <p:cNvCxnSpPr/>
          <p:nvPr/>
        </p:nvCxnSpPr>
        <p:spPr>
          <a:xfrm>
            <a:off x="7164288" y="5190591"/>
            <a:ext cx="864096" cy="0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Grafik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0840" y="5514305"/>
            <a:ext cx="2880320" cy="2166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355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Weißwurstfrühstück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</p:txBody>
      </p:sp>
      <p:pic>
        <p:nvPicPr>
          <p:cNvPr id="4" name="Picture 2" descr="Datei:MUC MÃ¼nchnerWeiÃwurst 2013-08.jpg">
            <a:extLst>
              <a:ext uri="{FF2B5EF4-FFF2-40B4-BE49-F238E27FC236}">
                <a16:creationId xmlns:a16="http://schemas.microsoft.com/office/drawing/2014/main" id="{D3E3A5BB-795D-49AC-93F5-86A773F646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340768"/>
            <a:ext cx="5544616" cy="4158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feld 19">
            <a:extLst>
              <a:ext uri="{FF2B5EF4-FFF2-40B4-BE49-F238E27FC236}">
                <a16:creationId xmlns:a16="http://schemas.microsoft.com/office/drawing/2014/main" id="{09ACC369-5002-4E45-AD8C-E00FE31C7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540" y="5499230"/>
            <a:ext cx="7592912" cy="307777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b="1" dirty="0"/>
              <a:t>Quelle: </a:t>
            </a:r>
            <a:r>
              <a:rPr lang="de-DE" altLang="de-DE" sz="1400" dirty="0"/>
              <a:t>https://de.wikipedia.org/wiki/Datei:MUC_M%C3%BCnchnerWei%C3%9Fwurst_2013-08.jpg</a:t>
            </a:r>
          </a:p>
        </p:txBody>
      </p:sp>
    </p:spTree>
    <p:extLst>
      <p:ext uri="{BB962C8B-B14F-4D97-AF65-F5344CB8AC3E}">
        <p14:creationId xmlns:p14="http://schemas.microsoft.com/office/powerpoint/2010/main" val="3844291584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291</Words>
  <Application>Microsoft Office PowerPoint</Application>
  <PresentationFormat>Bildschirmpräsentation (4:3)</PresentationFormat>
  <Paragraphs>66</Paragraphs>
  <Slides>17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1" baseType="lpstr">
      <vt:lpstr>Arial</vt:lpstr>
      <vt:lpstr>Calibri</vt:lpstr>
      <vt:lpstr>Comic Sans MS</vt:lpstr>
      <vt:lpstr>Larissa</vt:lpstr>
      <vt:lpstr>Einführung in die Arbeit mit Tabellenkalkulationen am Beispiel von Microsoft Excel</vt:lpstr>
      <vt:lpstr>Inhalt</vt:lpstr>
      <vt:lpstr>Historie</vt:lpstr>
      <vt:lpstr>Zellen: Wert – Formel - Format</vt:lpstr>
      <vt:lpstr>Bearbeiten/Markieren:</vt:lpstr>
      <vt:lpstr>Fahrradhändler</vt:lpstr>
      <vt:lpstr>Formeln kopieren/einfügen</vt:lpstr>
      <vt:lpstr>Tipps:</vt:lpstr>
      <vt:lpstr>Weißwurstfrühstück</vt:lpstr>
      <vt:lpstr>Vorhaben:</vt:lpstr>
      <vt:lpstr>Absolute Zellbezüge</vt:lpstr>
      <vt:lpstr>Mittelwert, Verketten, Runden, Aufrunden, Abrunden</vt:lpstr>
      <vt:lpstr>Filtern von Listen</vt:lpstr>
      <vt:lpstr>Wenn-Funktion</vt:lpstr>
      <vt:lpstr>Die Funktion istLeer</vt:lpstr>
      <vt:lpstr>Diagramme</vt:lpstr>
      <vt:lpstr>TODO: Besseres Blatt zur Zinsrechnung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Informatik am Gymnasium</dc:title>
  <dc:creator>Martin Pabst</dc:creator>
  <cp:lastModifiedBy>Pabst, Martin</cp:lastModifiedBy>
  <cp:revision>131</cp:revision>
  <dcterms:created xsi:type="dcterms:W3CDTF">2013-02-16T16:33:51Z</dcterms:created>
  <dcterms:modified xsi:type="dcterms:W3CDTF">2019-11-14T13:12:07Z</dcterms:modified>
</cp:coreProperties>
</file>